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2"/>
  </p:sldMasterIdLst>
  <p:notesMasterIdLst>
    <p:notesMasterId r:id="rId35"/>
  </p:notesMasterIdLst>
  <p:handoutMasterIdLst>
    <p:handoutMasterId r:id="rId36"/>
  </p:handoutMasterIdLst>
  <p:sldIdLst>
    <p:sldId id="565" r:id="rId13"/>
    <p:sldId id="289" r:id="rId14"/>
    <p:sldId id="531" r:id="rId15"/>
    <p:sldId id="577" r:id="rId16"/>
    <p:sldId id="578" r:id="rId17"/>
    <p:sldId id="491" r:id="rId18"/>
    <p:sldId id="492" r:id="rId19"/>
    <p:sldId id="583" r:id="rId20"/>
    <p:sldId id="539" r:id="rId21"/>
    <p:sldId id="540" r:id="rId22"/>
    <p:sldId id="541" r:id="rId23"/>
    <p:sldId id="533" r:id="rId24"/>
    <p:sldId id="553" r:id="rId25"/>
    <p:sldId id="584" r:id="rId26"/>
    <p:sldId id="496" r:id="rId27"/>
    <p:sldId id="543" r:id="rId28"/>
    <p:sldId id="552" r:id="rId29"/>
    <p:sldId id="548" r:id="rId30"/>
    <p:sldId id="557" r:id="rId31"/>
    <p:sldId id="562" r:id="rId32"/>
    <p:sldId id="558" r:id="rId33"/>
    <p:sldId id="536" r:id="rId34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nsolas" panose="020B0609020204030204" pitchFamily="49" charset="0"/>
      <p:regular r:id="rId41"/>
      <p:bold r:id="rId42"/>
      <p:italic r:id="rId43"/>
      <p:boldItalic r:id="rId44"/>
    </p:embeddedFont>
    <p:embeddedFont>
      <p:font typeface="Ericsson Hilda" panose="00000500000000000000" pitchFamily="2" charset="0"/>
      <p:regular r:id="rId45"/>
      <p:bold r:id="rId46"/>
      <p:italic r:id="rId47"/>
      <p:boldItalic r:id="rId48"/>
    </p:embeddedFont>
    <p:embeddedFont>
      <p:font typeface="Ericsson Hilda Light" panose="00000400000000000000" pitchFamily="2" charset="0"/>
      <p:regular r:id="rId49"/>
      <p:italic r:id="rId50"/>
    </p:embeddedFont>
    <p:embeddedFont>
      <p:font typeface="Ericsson Technical Icons" panose="020B0604020202020204" charset="0"/>
      <p:regular r:id="rId51"/>
      <p:bold r:id="rId52"/>
      <p:italic r:id="rId53"/>
      <p:boldItalic r:id="rId54"/>
    </p:embeddedFont>
    <p:embeddedFont>
      <p:font typeface="Segoe UI" panose="020B0502040204020203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ve Turhan" initials="MT" lastIdx="8" clrIdx="0">
    <p:extLst>
      <p:ext uri="{19B8F6BF-5375-455C-9EA6-DF929625EA0E}">
        <p15:presenceInfo xmlns:p15="http://schemas.microsoft.com/office/powerpoint/2012/main" userId="S::merve.turhan@ericsson.com::3594cd17-5953-4511-8d53-8cfc799250e7" providerId="AD"/>
      </p:ext>
    </p:extLst>
  </p:cmAuthor>
  <p:cmAuthor id="2" name="Thomas Nyman" initials="TN" lastIdx="6" clrIdx="1">
    <p:extLst>
      <p:ext uri="{19B8F6BF-5375-455C-9EA6-DF929625EA0E}">
        <p15:presenceInfo xmlns:p15="http://schemas.microsoft.com/office/powerpoint/2012/main" userId="S::thomas.nyman@ericsson.com::ac62be27-690b-42bb-ae39-d787d15a18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E2007C"/>
    <a:srgbClr val="FF8C0A"/>
    <a:srgbClr val="0082F0"/>
    <a:srgbClr val="DAE3F3"/>
    <a:srgbClr val="FAD22D"/>
    <a:srgbClr val="0FC373"/>
    <a:srgbClr val="7C479E"/>
    <a:srgbClr val="10A45C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BF6973-46E5-49E4-A00E-0CE605532C28}" v="1619" dt="2023-08-11T09:49:33.60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918" autoAdjust="0"/>
  </p:normalViewPr>
  <p:slideViewPr>
    <p:cSldViewPr snapToGrid="0">
      <p:cViewPr>
        <p:scale>
          <a:sx n="75" d="100"/>
          <a:sy n="75" d="100"/>
        </p:scale>
        <p:origin x="19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font" Target="fonts/font3.fntdata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customXml" Target="../customXml/item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customXml" Target="../customXml/item5.xml"/><Relationship Id="rId61" Type="http://schemas.openxmlformats.org/officeDocument/2006/relationships/viewProps" Target="view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microsoft.com/office/2015/10/relationships/revisionInfo" Target="revisionInfo.xml"/><Relationship Id="rId8" Type="http://schemas.openxmlformats.org/officeDocument/2006/relationships/customXml" Target="../customXml/item8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1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customXml" Target="../customXml/item10.xml"/><Relationship Id="rId31" Type="http://schemas.openxmlformats.org/officeDocument/2006/relationships/slide" Target="slides/slide1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6FD348-9C7F-4865-875C-863EC6E2CB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294207-A46E-4F9A-91C9-BB4398CEA9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05526-C577-427D-800D-7921EA1602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A4CFA-39AC-4AB6-B521-EBDB0AF74A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AEDCC-D3AE-4D3E-A1AA-6BA600F27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6212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Ericsson Hilda Light" panose="000004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Ericsson Hilda Light" panose="00000400000000000000" pitchFamily="2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Ericsson Hilda Light" panose="000004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Ericsson Hilda Light" panose="00000400000000000000" pitchFamily="2" charset="0"/>
              </a:defRPr>
            </a:lvl1pPr>
          </a:lstStyle>
          <a:p>
            <a:fld id="{F949BC75-2359-4F98-918A-7033C92AD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3382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en-us/articles/intel-sdm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96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6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62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Pthread</a:t>
            </a:r>
            <a:r>
              <a:rPr lang="en-US"/>
              <a:t> library </a:t>
            </a:r>
          </a:p>
          <a:p>
            <a:endParaRPr lang="en-US"/>
          </a:p>
          <a:p>
            <a:r>
              <a:rPr lang="en-US"/>
              <a:t>To support different function pointer and argument size and we have expaned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04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Delete seq number</a:t>
            </a:r>
            <a:endParaRPr lang="en-S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17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000" spc="-30">
              <a:solidFill>
                <a:srgbClr val="18181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22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10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39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16keys, 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Access rules, </a:t>
            </a:r>
          </a:p>
          <a:p>
            <a:endParaRPr lang="en-US" dirty="0">
              <a:effectLst/>
              <a:latin typeface="Arial" panose="020B0604020202020204" pitchFamily="34" charset="0"/>
            </a:endParaRPr>
          </a:p>
          <a:p>
            <a:endParaRPr lang="en-US" dirty="0">
              <a:effectLst/>
              <a:latin typeface="Arial" panose="020B0604020202020204" pitchFamily="34" charset="0"/>
            </a:endParaRPr>
          </a:p>
          <a:p>
            <a:endParaRPr lang="en-US" dirty="0">
              <a:effectLst/>
              <a:latin typeface="Arial" panose="020B0604020202020204" pitchFamily="34" charset="0"/>
            </a:endParaRPr>
          </a:p>
          <a:p>
            <a:endParaRPr lang="en-US" dirty="0">
              <a:effectLst/>
              <a:latin typeface="Arial" panose="020B0604020202020204" pitchFamily="34" charset="0"/>
            </a:endParaRPr>
          </a:p>
          <a:p>
            <a:r>
              <a:rPr lang="en-US" dirty="0">
                <a:effectLst/>
                <a:latin typeface="Arial" panose="020B0604020202020204" pitchFamily="34" charset="0"/>
              </a:rPr>
              <a:t>From </a:t>
            </a:r>
            <a:r>
              <a:rPr lang="en-US" altLang="en-US" sz="1200" dirty="0">
                <a:hlinkClick r:id="rId3"/>
              </a:rPr>
              <a:t>Intel® 64 and IA-32 Architectures Software Developer Manuals</a:t>
            </a:r>
            <a:r>
              <a:rPr lang="en-US" altLang="en-US" sz="1200" dirty="0"/>
              <a:t>. </a:t>
            </a:r>
            <a:r>
              <a:rPr lang="en-US" dirty="0">
                <a:effectLst/>
                <a:latin typeface="Arial" panose="020B0604020202020204" pitchFamily="34" charset="0"/>
              </a:rPr>
              <a:t>Vol. 3A 4-29 PAGING: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r>
              <a:rPr lang="en-US" b="1" dirty="0">
                <a:effectLst/>
                <a:latin typeface="Arial" panose="020B0604020202020204" pitchFamily="34" charset="0"/>
              </a:rPr>
              <a:t>Table 4-20. Format of a Page-Table Entry that Maps a 4-KByte Page</a:t>
            </a:r>
          </a:p>
          <a:p>
            <a:endParaRPr lang="en-US" dirty="0">
              <a:effectLst/>
              <a:latin typeface="Arial" panose="020B0604020202020204" pitchFamily="34" charset="0"/>
            </a:endParaRPr>
          </a:p>
          <a:p>
            <a:r>
              <a:rPr lang="en-US" dirty="0">
                <a:effectLst/>
                <a:latin typeface="Arial" panose="020B0604020202020204" pitchFamily="34" charset="0"/>
              </a:rPr>
              <a:t>0 (P)	Present; must be 1 to map a 4-KByte page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1 (R/W)	Read/write; if 0, writes may not be allowed to the 4-KByte page referenced by this entry (see Section 4.6)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</a:rPr>
              <a:t>2 (U/S)	User/supervisor; if 0, user-mode accesses are not allowed to the 4-KByte page referenced by this entry (see Section 4.6)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3 (PWT)	Page-level write-through; indirectly determines the memory type used to access the 4-KByte page referenced by this entry (see Section 4.9.2)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4 (PCD)	Page-level cache disable; indirectly determines the memory type used to access the 4-KByte page referenced by this entry (see Section 4.9.2)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5 (A)	Accessed; indicates whether software has accessed the 4-KByte page referenced by this entry (see Section 4.8)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6 (D)	Dirty; indicates whether software has written to the 4-KByte page referenced by this entry (see Section 4.8)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7 (PAT)	Indirectly determines the memory type used to access the 4-KByte page referenced by this entry (see Section 4.9.2)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8 (G)	Global; if CR4.PGE = 1, determines whether the translation is global (see Section 4.10); ignored otherwise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11:9	Ignored</a:t>
            </a:r>
          </a:p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(M–1):12	Physical address of the 4-KByte page referenced by this entry</a:t>
            </a:r>
          </a:p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51:M	Reserved (must be 0)</a:t>
            </a:r>
          </a:p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58:52	Ignored</a:t>
            </a:r>
          </a:p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62:59	Protection key; if CR4.PKE = 1 or CR4.PKS = 1, this may control the page’s access rights (see Section 4.6.2); otherwise, it is not used to control access rights.</a:t>
            </a:r>
          </a:p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63 (XD)	If IA32_EFER.NXE = 1, execute-disable (if 1, instruction fetches are not allowed from the 4-KByte page controlled by this entry; see Section 4.6);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</a:rPr>
              <a:t>	otherwise, reserved (must be 0)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74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31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32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24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3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D1288D-6C72-4971-B895-27E90722A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/>
          <a:lstStyle>
            <a:lvl1pPr>
              <a:lnSpc>
                <a:spcPct val="85000"/>
              </a:lnSpc>
              <a:defRPr sz="8000" b="0" kern="1400" spc="-160" baseline="0">
                <a:latin typeface="+mj-lt"/>
              </a:defRPr>
            </a:lvl1pPr>
          </a:lstStyle>
          <a:p>
            <a:r>
              <a:rPr lang="en-US" dirty="0"/>
              <a:t>Title page,   Ericsson Hilda Light 80pt, max 3-lines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Presentation description/subtitle</a:t>
            </a:r>
            <a:br>
              <a:rPr lang="en-US" dirty="0"/>
            </a:br>
            <a:r>
              <a:rPr lang="en-US" dirty="0"/>
              <a:t>Ericsson Hilda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240463" y="6264000"/>
            <a:ext cx="1910479" cy="262800"/>
          </a:xfrm>
          <a:prstGeom prst="rect">
            <a:avLst/>
          </a:prstGeom>
        </p:spPr>
        <p:txBody>
          <a:bodyPr wrap="none" tIns="0" bIns="0" anchor="ctr" anchorCtr="0"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8229600" y="6264000"/>
            <a:ext cx="2515041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 anchor="ctr" anchorCtr="0"/>
          <a:lstStyle>
            <a:lvl1pPr marL="0" indent="0" algn="ctr">
              <a:buNone/>
              <a:defRPr lang="en-US" sz="1200" dirty="0">
                <a:latin typeface="+mn-lt"/>
              </a:defRPr>
            </a:lvl1pPr>
          </a:lstStyle>
          <a:p>
            <a:r>
              <a:rPr lang="en-US" dirty="0"/>
              <a:t>Organization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64000"/>
            <a:ext cx="897503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bIns="0" anchor="ctr" anchorCtr="0"/>
          <a:lstStyle>
            <a:lvl1pPr marL="0" indent="0" algn="ctr">
              <a:buNone/>
              <a:defRPr lang="en-US" sz="1200" dirty="0">
                <a:latin typeface="+mn-lt"/>
              </a:defRPr>
            </a:lvl1pPr>
          </a:lstStyle>
          <a:p>
            <a:pPr lvl="0"/>
            <a:r>
              <a:rPr lang="en-US" dirty="0"/>
              <a:t>YYYY-MM-DD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72C1EE1F-EF94-4EBA-A010-8BC3D2F38C39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963B3F3E-0565-42BA-AAE4-DE8753FBB361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0" name="FirstDividerHider">
            <a:extLst>
              <a:ext uri="{FF2B5EF4-FFF2-40B4-BE49-F238E27FC236}">
                <a16:creationId xmlns:a16="http://schemas.microsoft.com/office/drawing/2014/main" id="{D76AC379-37ED-447F-84CF-99B2FA694549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4575616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P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lIns="72000" rIns="72000"/>
          <a:lstStyle>
            <a:lvl1pPr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latin typeface="Ericsson Hilda Light" panose="00000400000000000000" pitchFamily="2" charset="0"/>
            </a:endParaRPr>
          </a:p>
        </p:txBody>
      </p:sp>
      <p:sp>
        <p:nvSpPr>
          <p:cNvPr id="12" name="Title_TM">
            <a:extLst>
              <a:ext uri="{FF2B5EF4-FFF2-40B4-BE49-F238E27FC236}">
                <a16:creationId xmlns:a16="http://schemas.microsoft.com/office/drawing/2014/main" id="{93CB56C1-2916-4C60-8532-A023564D2C57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4" y="476250"/>
            <a:ext cx="8353425" cy="345757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6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Chapter/section divider or Statement/fact/quote, </a:t>
            </a:r>
            <a:br>
              <a:rPr lang="en-US" dirty="0"/>
            </a:br>
            <a:r>
              <a:rPr lang="en-US" dirty="0"/>
              <a:t>Ericsson Hilda Light 60pt, </a:t>
            </a:r>
            <a:br>
              <a:rPr lang="en-US" dirty="0"/>
            </a:br>
            <a:r>
              <a:rPr lang="en-US" dirty="0"/>
              <a:t>Ericsson White, </a:t>
            </a:r>
            <a:br>
              <a:rPr lang="en-US" dirty="0"/>
            </a:br>
            <a:r>
              <a:rPr lang="en-US" dirty="0"/>
              <a:t>max 5-lines</a:t>
            </a:r>
          </a:p>
        </p:txBody>
      </p:sp>
      <p:sp>
        <p:nvSpPr>
          <p:cNvPr id="13" name="SubTitle_TM">
            <a:extLst>
              <a:ext uri="{FF2B5EF4-FFF2-40B4-BE49-F238E27FC236}">
                <a16:creationId xmlns:a16="http://schemas.microsoft.com/office/drawing/2014/main" id="{61DC6511-5700-4E95-89CA-81484C248C03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3" cy="2087563"/>
          </a:xfrm>
          <a:prstGeom prst="rect">
            <a:avLst/>
          </a:prstGeom>
        </p:spPr>
        <p:txBody>
          <a:bodyPr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Statement/quote source, </a:t>
            </a:r>
          </a:p>
          <a:p>
            <a:r>
              <a:rPr lang="en-US" dirty="0"/>
              <a:t>Ericsson White, Ericsson Hilda 20pt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096BBFC-712A-429D-9C0A-7743993E7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E08DADFB-44CC-4810-9193-0C9F586CE666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F5AD7682-D671-45A0-82C3-9ACE1C3B5B16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irstDividerHider">
            <a:extLst>
              <a:ext uri="{FF2B5EF4-FFF2-40B4-BE49-F238E27FC236}">
                <a16:creationId xmlns:a16="http://schemas.microsoft.com/office/drawing/2014/main" id="{B20F1184-2943-4F17-9C57-995EA2003751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781865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P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_TM">
            <a:extLst>
              <a:ext uri="{FF2B5EF4-FFF2-40B4-BE49-F238E27FC236}">
                <a16:creationId xmlns:a16="http://schemas.microsoft.com/office/drawing/2014/main" id="{696C7C8F-5086-466A-8108-2FE0A8663D5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60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Chapter/section divider or Statement/fact/quote, </a:t>
            </a:r>
            <a:br>
              <a:rPr lang="en-US" dirty="0"/>
            </a:br>
            <a:r>
              <a:rPr lang="en-US" dirty="0"/>
              <a:t>Ericsson Hilda Light 60pt, </a:t>
            </a:r>
            <a:br>
              <a:rPr lang="en-US" dirty="0"/>
            </a:br>
            <a:r>
              <a:rPr lang="en-US" dirty="0"/>
              <a:t>Ericsson Black, </a:t>
            </a:r>
            <a:br>
              <a:rPr lang="en-US" dirty="0"/>
            </a:br>
            <a:r>
              <a:rPr lang="en-US" dirty="0"/>
              <a:t>max 5-lines</a:t>
            </a:r>
          </a:p>
        </p:txBody>
      </p:sp>
      <p:sp>
        <p:nvSpPr>
          <p:cNvPr id="10" name="SubTitle_TM">
            <a:extLst>
              <a:ext uri="{FF2B5EF4-FFF2-40B4-BE49-F238E27FC236}">
                <a16:creationId xmlns:a16="http://schemas.microsoft.com/office/drawing/2014/main" id="{ED5DEA0B-CF0D-4EE6-B6A8-90BAF3DE8AF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Statement/quote source, </a:t>
            </a:r>
          </a:p>
          <a:p>
            <a:r>
              <a:rPr lang="en-US" dirty="0"/>
              <a:t>Ericsson Black, Ericsson Hilda 20pt</a:t>
            </a:r>
          </a:p>
        </p:txBody>
      </p:sp>
      <p:sp>
        <p:nvSpPr>
          <p:cNvPr id="4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7AB1CD1C-AD0D-4C0E-8012-BDF9F1E4C38B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F0AEE6C6-5379-408A-A3B7-0A7FB75DE0A1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5" name="FirstDividerHider">
            <a:extLst>
              <a:ext uri="{FF2B5EF4-FFF2-40B4-BE49-F238E27FC236}">
                <a16:creationId xmlns:a16="http://schemas.microsoft.com/office/drawing/2014/main" id="{280FD398-9480-44AE-B01C-23BDC7D4B6B7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5176887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Se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1"/>
            <a:ext cx="8353425" cy="3457574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6000" b="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Chapter/section, </a:t>
            </a:r>
            <a:br>
              <a:rPr lang="en-US" dirty="0"/>
            </a:br>
            <a:r>
              <a:rPr lang="en-US" dirty="0"/>
              <a:t>Ericsson Hilda Light 60pt, Ericsson Black, </a:t>
            </a:r>
            <a:br>
              <a:rPr lang="en-US" dirty="0"/>
            </a:br>
            <a:r>
              <a:rPr lang="en-US" dirty="0"/>
              <a:t>max 4-lines</a:t>
            </a:r>
          </a:p>
        </p:txBody>
      </p:sp>
      <p:sp>
        <p:nvSpPr>
          <p:cNvPr id="3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76D5DBE1-F5A0-4F54-BCB1-8A4278408056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D8BCB20B-C471-4347-8B55-0A856B2E7298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4" name="FirstDividerHider">
            <a:extLst>
              <a:ext uri="{FF2B5EF4-FFF2-40B4-BE49-F238E27FC236}">
                <a16:creationId xmlns:a16="http://schemas.microsoft.com/office/drawing/2014/main" id="{EBCE69E9-15BF-463F-B5D4-3C1F6E9F6B53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3964376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69F42FFA-3DFB-4DB2-A942-F02200203C82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691C1170-AA90-41FD-9309-6E47FA9B0907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3" name="FirstDividerHider">
            <a:extLst>
              <a:ext uri="{FF2B5EF4-FFF2-40B4-BE49-F238E27FC236}">
                <a16:creationId xmlns:a16="http://schemas.microsoft.com/office/drawing/2014/main" id="{1B42E3D4-F1BA-4FA4-8629-042A5D955B23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933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3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44ECCE6-4D94-443E-8C20-CA233A5C0572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793DE9F0-9AB4-4691-A407-F8392F255CE1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5" name="FirstDividerHider">
            <a:extLst>
              <a:ext uri="{FF2B5EF4-FFF2-40B4-BE49-F238E27FC236}">
                <a16:creationId xmlns:a16="http://schemas.microsoft.com/office/drawing/2014/main" id="{CA0A38D4-B093-4CE6-9935-648A137BFECE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5456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93672-2A04-4EF3-916F-2C920729FB0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Ericsson Hilda Light" panose="00000400000000000000" pitchFamily="2" charset="0"/>
              <a:cs typeface="+mn-cs"/>
            </a:endParaRPr>
          </a:p>
        </p:txBody>
      </p:sp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13FB31-E723-434D-8FBC-0054A5416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5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6BFCB29-C939-4442-981C-DE6A97866D13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4007354A-F287-4850-9D0F-56B4E19356E9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irstDividerHider">
            <a:extLst>
              <a:ext uri="{FF2B5EF4-FFF2-40B4-BE49-F238E27FC236}">
                <a16:creationId xmlns:a16="http://schemas.microsoft.com/office/drawing/2014/main" id="{CDFB9A14-FAD3-478A-957D-C7B532F6669C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1733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93672-2A04-4EF3-916F-2C920729FB0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Ericsson Hilda Light" panose="00000400000000000000" pitchFamily="2" charset="0"/>
              <a:cs typeface="+mn-cs"/>
            </a:endParaRPr>
          </a:p>
        </p:txBody>
      </p:sp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2EAEE37-7D1D-49D7-BEC8-7A88843E38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5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D4262351-4A54-4EAA-990E-D909E1CAD758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3BDBBC55-6FCF-4D25-A01C-B378A1ADB950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irstDividerHider">
            <a:extLst>
              <a:ext uri="{FF2B5EF4-FFF2-40B4-BE49-F238E27FC236}">
                <a16:creationId xmlns:a16="http://schemas.microsoft.com/office/drawing/2014/main" id="{26AD250A-4DBC-40DE-AFFC-E7624FE87538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3924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93672-2A04-4EF3-916F-2C920729FB0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Ericsson Hilda Light" panose="00000400000000000000" pitchFamily="2" charset="0"/>
              <a:cs typeface="+mn-cs"/>
            </a:endParaRPr>
          </a:p>
        </p:txBody>
      </p:sp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4C7C5B-04BF-4F0E-888E-CE87D0EF1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5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128B6DA1-0170-4C5B-ABCB-83F1E4B0ECBB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E67F3099-2171-4CBC-8CFB-F1EFD5E10D8E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irstDividerHider">
            <a:extLst>
              <a:ext uri="{FF2B5EF4-FFF2-40B4-BE49-F238E27FC236}">
                <a16:creationId xmlns:a16="http://schemas.microsoft.com/office/drawing/2014/main" id="{1DDC2944-9064-423F-8989-C84E9A8FA793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6597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93672-2A04-4EF3-916F-2C920729FB0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Ericsson Hilda Light" panose="00000400000000000000" pitchFamily="2" charset="0"/>
              <a:cs typeface="+mn-cs"/>
            </a:endParaRPr>
          </a:p>
        </p:txBody>
      </p:sp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65A3682-3283-4350-B37F-DCABDCB15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5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8F93BC53-EE81-4467-94F1-401BB6631310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C181DF95-8FB3-4A9B-95C5-10F99689D717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irstDividerHider">
            <a:extLst>
              <a:ext uri="{FF2B5EF4-FFF2-40B4-BE49-F238E27FC236}">
                <a16:creationId xmlns:a16="http://schemas.microsoft.com/office/drawing/2014/main" id="{28FE6F9E-68CB-4EDC-92EF-E3371EEA23DA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6838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93672-2A04-4EF3-916F-2C920729FB0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Ericsson Hilda Light" panose="00000400000000000000" pitchFamily="2" charset="0"/>
              <a:cs typeface="+mn-cs"/>
            </a:endParaRPr>
          </a:p>
        </p:txBody>
      </p:sp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B1A279A-6DFF-44E2-AFD5-C14BD7105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5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064BC3BB-EB1F-4C03-845A-197D7CB3D7FF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1B01A8D2-0365-4FCC-ACD0-A73B9E8700C8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irstDividerHider">
            <a:extLst>
              <a:ext uri="{FF2B5EF4-FFF2-40B4-BE49-F238E27FC236}">
                <a16:creationId xmlns:a16="http://schemas.microsoft.com/office/drawing/2014/main" id="{10F60CD3-0F2D-42D6-B39D-C861213831E0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114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w.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CCEC097-FFF5-42B5-861E-569EAABCFEF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-3048"/>
            <a:ext cx="12192000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6000"/>
          </a:xfrm>
        </p:spPr>
        <p:txBody>
          <a:bodyPr/>
          <a:lstStyle>
            <a:lvl1pPr>
              <a:lnSpc>
                <a:spcPct val="85000"/>
              </a:lnSpc>
              <a:defRPr sz="8000" b="0" kern="1400" spc="-16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page,   Ericsson Hilda Light 80pt, max 3-lines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Presentation description/subtitle</a:t>
            </a:r>
            <a:br>
              <a:rPr lang="en-US" dirty="0"/>
            </a:br>
            <a:r>
              <a:rPr lang="en-US" dirty="0"/>
              <a:t>Ericsson Hilda 20pt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29FEEAB-1C1F-4153-BC50-6FCDEAC19C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AC4DB9-933C-4680-A281-C11929BCC2F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40463" y="6264000"/>
            <a:ext cx="1910479" cy="262800"/>
          </a:xfrm>
          <a:prstGeom prst="rect">
            <a:avLst/>
          </a:prstGeom>
        </p:spPr>
        <p:txBody>
          <a:bodyPr wrap="none" tIns="0" bIns="0" anchor="ctr" anchorCtr="0"/>
          <a:lstStyle>
            <a:lvl1pPr marL="0" indent="0" algn="r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7B568BB6-C8A4-4545-B025-7D97CC4692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29600" y="6264000"/>
            <a:ext cx="2515041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Organization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D51585B7-9911-4BC2-ACC7-3D991408BDD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811951" y="6264000"/>
            <a:ext cx="897503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YYYY-MM-DD</a:t>
            </a:r>
          </a:p>
        </p:txBody>
      </p:sp>
      <p:sp>
        <p:nvSpPr>
          <p:cNvPr id="14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89DFBA61-B916-44BD-A1D9-F41D32B7BCB6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0FB17CF8-C983-44FA-9B94-5ACF838688FC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FirstDividerHider">
            <a:extLst>
              <a:ext uri="{FF2B5EF4-FFF2-40B4-BE49-F238E27FC236}">
                <a16:creationId xmlns:a16="http://schemas.microsoft.com/office/drawing/2014/main" id="{27FCDB26-E6AD-44EC-BD53-56F02C5E322F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7326472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93672-2A04-4EF3-916F-2C920729FB0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Ericsson Hilda Light" panose="00000400000000000000" pitchFamily="2" charset="0"/>
              <a:cs typeface="+mn-cs"/>
            </a:endParaRPr>
          </a:p>
        </p:txBody>
      </p:sp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9C0052-7A7B-40FB-AF90-CA9C4B79D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5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EE432ACF-022C-4E4D-A91E-50BCA41421CC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6375B0DE-0D47-4094-A6FC-4A3172B9FEBE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irstDividerHider">
            <a:extLst>
              <a:ext uri="{FF2B5EF4-FFF2-40B4-BE49-F238E27FC236}">
                <a16:creationId xmlns:a16="http://schemas.microsoft.com/office/drawing/2014/main" id="{5B4E638F-9BC6-4741-A3D8-E259C93F0F0D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4464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heav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93672-2A04-4EF3-916F-2C920729FB0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Ericsson Hilda Light" panose="00000400000000000000" pitchFamily="2" charset="0"/>
              <a:cs typeface="+mn-cs"/>
            </a:endParaRPr>
          </a:p>
        </p:txBody>
      </p:sp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D510456-FEBC-46FA-B25A-B809F2C18A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5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8A859F72-32B2-47EB-8CB5-BCF639CDADF5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9CE6158B-C760-4B73-B072-73F35CE5DD5D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irstDividerHider">
            <a:extLst>
              <a:ext uri="{FF2B5EF4-FFF2-40B4-BE49-F238E27FC236}">
                <a16:creationId xmlns:a16="http://schemas.microsoft.com/office/drawing/2014/main" id="{4EDD5C80-CD72-4597-8F70-395B8174120F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5137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43926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2AD0284-E6BA-49D8-AB3F-D94DBB1D54F0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CDDB0C3D-1885-43AC-B1CC-C2429888BE62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1" name="FirstDividerHider">
            <a:extLst>
              <a:ext uri="{FF2B5EF4-FFF2-40B4-BE49-F238E27FC236}">
                <a16:creationId xmlns:a16="http://schemas.microsoft.com/office/drawing/2014/main" id="{87C4DFC4-62BA-4C52-B36B-44A75684A81F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3167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10521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Use this layout for document slides when you need space for a long heading and big content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43926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2AD0284-E6BA-49D8-AB3F-D94DBB1D54F0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D5F251DB-D97C-4A6E-B93B-376017A80D64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1" name="FirstDividerHider">
            <a:extLst>
              <a:ext uri="{FF2B5EF4-FFF2-40B4-BE49-F238E27FC236}">
                <a16:creationId xmlns:a16="http://schemas.microsoft.com/office/drawing/2014/main" id="{87C4DFC4-62BA-4C52-B36B-44A75684A81F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333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smalle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3F4EF873-DC0F-4698-BEC2-502DB043AA5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Use this layout for presentations using short and crisp headings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F54AF-EED6-486A-9ACA-42061F4AAE9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9425" y="1844675"/>
            <a:ext cx="8353426" cy="43926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DB8BC610-C1B0-4C6A-B5C2-80DA487CE5DE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BA82A153-E1CE-43BB-B168-A2FDDEF67F09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9" name="FirstDividerHider">
            <a:extLst>
              <a:ext uri="{FF2B5EF4-FFF2-40B4-BE49-F238E27FC236}">
                <a16:creationId xmlns:a16="http://schemas.microsoft.com/office/drawing/2014/main" id="{F5902C4D-6221-4E36-A2F9-055DD2942060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7999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>
            <a:extLst>
              <a:ext uri="{FF2B5EF4-FFF2-40B4-BE49-F238E27FC236}">
                <a16:creationId xmlns:a16="http://schemas.microsoft.com/office/drawing/2014/main" id="{AC5B9436-E3EB-4A3D-BE6B-EFFF8123DE9D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5472113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EF2C589A-70A9-4C1E-92FD-76B1E60A1A29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6EB5E21F-AA8B-4F59-81C3-EEB72EBA3A50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8" name="FirstDividerHider">
            <a:extLst>
              <a:ext uri="{FF2B5EF4-FFF2-40B4-BE49-F238E27FC236}">
                <a16:creationId xmlns:a16="http://schemas.microsoft.com/office/drawing/2014/main" id="{E735C405-D694-4150-B4C4-0B84A1A5CAEA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4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547211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Eric. Hilda Light 40pt, Eri. Black, max 2-lines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5472113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5F844D-0CF3-4814-B0DE-3D27A83936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     Click icon to add picture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4372D240-75C4-4747-BB0C-CDA1A95650A3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2E68BBCF-221D-4F4D-8861-D1391332EC08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2" name="FirstDividerHider">
            <a:extLst>
              <a:ext uri="{FF2B5EF4-FFF2-40B4-BE49-F238E27FC236}">
                <a16:creationId xmlns:a16="http://schemas.microsoft.com/office/drawing/2014/main" id="{DDD81FA4-E9EC-4B93-8FAA-8C7EE9DC027E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4347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>
            <a:extLst>
              <a:ext uri="{FF2B5EF4-FFF2-40B4-BE49-F238E27FC236}">
                <a16:creationId xmlns:a16="http://schemas.microsoft.com/office/drawing/2014/main" id="{4ACB62A1-CC4A-4B59-B1D8-ED86B77D9A3A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6240463" y="1844675"/>
            <a:ext cx="5472112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8D51E95B-B5A6-40B6-97CB-5F0FE563EB1D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DA6B777C-9E74-4349-B012-6713D930FC04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1" name="FirstDividerHider">
            <a:extLst>
              <a:ext uri="{FF2B5EF4-FFF2-40B4-BE49-F238E27FC236}">
                <a16:creationId xmlns:a16="http://schemas.microsoft.com/office/drawing/2014/main" id="{FF233E17-CA98-40A3-BA47-478F1A44B299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2373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240463" y="476250"/>
            <a:ext cx="49243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max 2-lines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6240463" y="1844675"/>
            <a:ext cx="5472112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49585-9F54-46CC-8CEC-052CD1853E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      Click icon to add picture</a:t>
            </a:r>
          </a:p>
        </p:txBody>
      </p:sp>
      <p:sp>
        <p:nvSpPr>
          <p:cNvPr id="11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4137CA89-AFF7-46A6-A978-5D6CF4C2A39A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7018B6C2-7F84-49A1-8707-C07996762587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2" name="FirstDividerHider">
            <a:extLst>
              <a:ext uri="{FF2B5EF4-FFF2-40B4-BE49-F238E27FC236}">
                <a16:creationId xmlns:a16="http://schemas.microsoft.com/office/drawing/2014/main" id="{7D53C9C0-925C-4E10-98AB-FC8F3B8CF044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1981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891BF4C4-9DF9-4D9F-A738-37FBCD45AA6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472113" cy="43926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6240463" y="1844674"/>
            <a:ext cx="5472112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3797230-5A6C-4718-8C90-CB9F2709B382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571981A8-CCFA-4FA0-9359-CC976E558B8F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9" name="FirstDividerHider">
            <a:extLst>
              <a:ext uri="{FF2B5EF4-FFF2-40B4-BE49-F238E27FC236}">
                <a16:creationId xmlns:a16="http://schemas.microsoft.com/office/drawing/2014/main" id="{F6894424-A363-4771-BFDF-A3CD35CCD7D5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588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note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84C4A2-9E83-4451-8F6C-F4FA7B70C7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itle_TM">
            <a:extLst>
              <a:ext uri="{FF2B5EF4-FFF2-40B4-BE49-F238E27FC236}">
                <a16:creationId xmlns:a16="http://schemas.microsoft.com/office/drawing/2014/main" id="{696C7C8F-5086-466A-8108-2FE0A8663D5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5"/>
          </a:xfr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defRPr lang="en-US" sz="8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Keynote cover page </a:t>
            </a:r>
            <a:br>
              <a:rPr lang="en-US" dirty="0"/>
            </a:br>
            <a:r>
              <a:rPr lang="en-US" dirty="0"/>
              <a:t>Ericsson Hilda Light 80pt, max 3-lines</a:t>
            </a:r>
          </a:p>
        </p:txBody>
      </p:sp>
      <p:sp>
        <p:nvSpPr>
          <p:cNvPr id="10" name="SubTitle_TM">
            <a:extLst>
              <a:ext uri="{FF2B5EF4-FFF2-40B4-BE49-F238E27FC236}">
                <a16:creationId xmlns:a16="http://schemas.microsoft.com/office/drawing/2014/main" id="{ED5DEA0B-CF0D-4EE6-B6A8-90BAF3DE8AF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6"/>
            <a:ext cx="5472112" cy="2087562"/>
          </a:xfrm>
          <a:prstGeom prst="rect">
            <a:avLst/>
          </a:prstGeom>
        </p:spPr>
        <p:txBody>
          <a:bodyPr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Speaker,</a:t>
            </a:r>
            <a:br>
              <a:rPr lang="en-US" dirty="0"/>
            </a:br>
            <a:r>
              <a:rPr lang="en-US" dirty="0"/>
              <a:t>Ericsson Black, Ericsson Hilda 20pt</a:t>
            </a:r>
          </a:p>
        </p:txBody>
      </p:sp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3AD885ED-EA58-419A-BC0B-F06CF9659422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D6DB1589-345C-4B41-9FA6-10491A5E5BD4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3" name="FirstDividerHider">
            <a:extLst>
              <a:ext uri="{FF2B5EF4-FFF2-40B4-BE49-F238E27FC236}">
                <a16:creationId xmlns:a16="http://schemas.microsoft.com/office/drawing/2014/main" id="{417661C0-2F80-41FC-8827-508BB33F9230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5322578"/>
      </p:ext>
    </p:extLst>
  </p:cSld>
  <p:clrMapOvr>
    <a:masterClrMapping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narrow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_SM">
            <a:extLst>
              <a:ext uri="{FF2B5EF4-FFF2-40B4-BE49-F238E27FC236}">
                <a16:creationId xmlns:a16="http://schemas.microsoft.com/office/drawing/2014/main" id="{B1CFD82C-8968-4B87-A964-6288AF293D7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9120188" y="1844674"/>
            <a:ext cx="2592387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6240463" y="1844674"/>
            <a:ext cx="2592388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00E7BBCA-E768-4FD9-82EA-328297783367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224A1EAF-C585-454A-B2BB-EE46D638D946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1" name="FirstDividerHider">
            <a:extLst>
              <a:ext uri="{FF2B5EF4-FFF2-40B4-BE49-F238E27FC236}">
                <a16:creationId xmlns:a16="http://schemas.microsoft.com/office/drawing/2014/main" id="{A72F0A55-0A74-4EC8-A6C3-6ADA907353CE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221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right image with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A05AB2F5-3C8F-45BD-81CB-45EC98D4284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</p:nvPr>
        </p:nvSpPr>
        <p:spPr>
          <a:xfrm>
            <a:off x="479425" y="4151264"/>
            <a:ext cx="5472113" cy="2087564"/>
          </a:xfrm>
          <a:prstGeom prst="rect">
            <a:avLst/>
          </a:prstGeom>
        </p:spPr>
        <p:txBody>
          <a:bodyPr lIns="72000" tIns="36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5472113" cy="2089150"/>
          </a:xfrm>
          <a:prstGeom prst="rect">
            <a:avLst/>
          </a:prstGeom>
        </p:spPr>
        <p:txBody>
          <a:bodyPr lIns="72000" tIns="36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4E1D7684-BC36-44BA-9074-E0D05038847F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F89E1B0F-62A7-4221-9B4F-D9A186E6F267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9" name="FirstDividerHider">
            <a:extLst>
              <a:ext uri="{FF2B5EF4-FFF2-40B4-BE49-F238E27FC236}">
                <a16:creationId xmlns:a16="http://schemas.microsoft.com/office/drawing/2014/main" id="{1954EF9A-E11E-4334-BC30-2E9405F508E0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202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left image with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524C71C0-9908-4C8C-97CC-AA201198D25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</p:nvPr>
        </p:nvSpPr>
        <p:spPr>
          <a:xfrm>
            <a:off x="6240463" y="4149724"/>
            <a:ext cx="5472112" cy="2087564"/>
          </a:xfrm>
          <a:prstGeom prst="rect">
            <a:avLst/>
          </a:prstGeom>
        </p:spPr>
        <p:txBody>
          <a:bodyPr lIns="72000" tIns="36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242305" y="1844674"/>
            <a:ext cx="5472112" cy="2089151"/>
          </a:xfrm>
          <a:prstGeom prst="rect">
            <a:avLst/>
          </a:prstGeom>
        </p:spPr>
        <p:txBody>
          <a:bodyPr lIns="72000" tIns="36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27D3F0D-C903-4314-9038-82A30CA70290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718CD470-AB21-49C4-85F6-8CD0F2BD79A6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9" name="FirstDividerHider">
            <a:extLst>
              <a:ext uri="{FF2B5EF4-FFF2-40B4-BE49-F238E27FC236}">
                <a16:creationId xmlns:a16="http://schemas.microsoft.com/office/drawing/2014/main" id="{0B9F5F07-6E63-456E-AAB2-A105F6BE39DE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064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wo horizontal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0114795F-6AFF-421E-BA39-763FAD29FC16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3359150" y="1844675"/>
            <a:ext cx="8353425" cy="2089150"/>
          </a:xfrm>
          <a:prstGeom prst="rect">
            <a:avLst/>
          </a:prstGeom>
        </p:spPr>
        <p:txBody>
          <a:bodyPr lIns="72000" tIns="36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50" y="4149724"/>
            <a:ext cx="8353425" cy="2087564"/>
          </a:xfrm>
          <a:prstGeom prst="rect">
            <a:avLst/>
          </a:prstGeom>
        </p:spPr>
        <p:txBody>
          <a:bodyPr lIns="72000" tIns="36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4421DB2A-3017-4E73-8332-6B8D884A5493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27FB935D-508F-495B-B562-FF2AB434D41F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0" name="FirstDividerHider">
            <a:extLst>
              <a:ext uri="{FF2B5EF4-FFF2-40B4-BE49-F238E27FC236}">
                <a16:creationId xmlns:a16="http://schemas.microsoft.com/office/drawing/2014/main" id="{A3A86C7D-7D12-4BF6-8892-EF043F36E2EA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7286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Image over two content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A14F6E09-C956-49B3-8E41-DBD053DF768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6240464" y="4149724"/>
            <a:ext cx="5472112" cy="2087564"/>
          </a:xfrm>
          <a:prstGeom prst="rect">
            <a:avLst/>
          </a:prstGeom>
        </p:spPr>
        <p:txBody>
          <a:bodyPr lIns="72000" tIns="36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79425" y="4149725"/>
            <a:ext cx="5472113" cy="2087563"/>
          </a:xfrm>
          <a:prstGeom prst="rect">
            <a:avLst/>
          </a:prstGeom>
        </p:spPr>
        <p:txBody>
          <a:bodyPr lIns="72000" tIns="36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4E5A81C5-0588-4509-B7B9-9497297F88ED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72E63507-80B4-4AE0-89E0-39D38B6E9F7F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0" name="FirstDividerHider">
            <a:extLst>
              <a:ext uri="{FF2B5EF4-FFF2-40B4-BE49-F238E27FC236}">
                <a16:creationId xmlns:a16="http://schemas.microsoft.com/office/drawing/2014/main" id="{54A68D25-E1D7-496F-BC83-0E0E9B8A021B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2546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81052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32814" y="1844674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84575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C8570FA-FAA3-4EFA-A4F1-01C285AE39DE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6C2AC2F7-B689-4EAB-9283-CCFBB3892090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2" name="FirstDividerHider">
            <a:extLst>
              <a:ext uri="{FF2B5EF4-FFF2-40B4-BE49-F238E27FC236}">
                <a16:creationId xmlns:a16="http://schemas.microsoft.com/office/drawing/2014/main" id="{CABEA97C-68C1-4FF0-BE0B-B792D9655202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5725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narrow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_SM">
            <a:extLst>
              <a:ext uri="{FF2B5EF4-FFF2-40B4-BE49-F238E27FC236}">
                <a16:creationId xmlns:a16="http://schemas.microsoft.com/office/drawing/2014/main" id="{7EEF5633-BC13-4AEA-AEF5-CE2675504D30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3359149" y="1844674"/>
            <a:ext cx="2592389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6240464" y="1844674"/>
            <a:ext cx="2592386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9121776" y="1844674"/>
            <a:ext cx="2590799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4815D3F0-43E8-418F-A5E4-30F31668DC0E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FEB9AB6B-6395-4804-8FFA-23D356986D03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1" name="FirstDividerHider">
            <a:extLst>
              <a:ext uri="{FF2B5EF4-FFF2-40B4-BE49-F238E27FC236}">
                <a16:creationId xmlns:a16="http://schemas.microsoft.com/office/drawing/2014/main" id="{EDCD44CA-6216-40D7-A43C-C84DC0870CD0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068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_SM">
            <a:extLst>
              <a:ext uri="{FF2B5EF4-FFF2-40B4-BE49-F238E27FC236}">
                <a16:creationId xmlns:a16="http://schemas.microsoft.com/office/drawing/2014/main" id="{F4D71A67-F349-4E68-B7B8-D53CE323A76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4"/>
            <a:ext cx="2592388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49" y="1844674"/>
            <a:ext cx="2592389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1844674"/>
            <a:ext cx="2592388" cy="4392614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A55C34B4-681E-4FDA-A9BB-6BC31D94C8D6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D3F35DE3-B6EC-4DAC-904D-E9D3BDCEE584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2" name="FirstDividerHider">
            <a:extLst>
              <a:ext uri="{FF2B5EF4-FFF2-40B4-BE49-F238E27FC236}">
                <a16:creationId xmlns:a16="http://schemas.microsoft.com/office/drawing/2014/main" id="{D7A387F2-835E-495C-A46F-E0BAED03A9A5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5899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reamb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_SM">
            <a:extLst>
              <a:ext uri="{FF2B5EF4-FFF2-40B4-BE49-F238E27FC236}">
                <a16:creationId xmlns:a16="http://schemas.microsoft.com/office/drawing/2014/main" id="{CD0BB64A-768A-4118-B3E5-52B98C69383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2592388" cy="4392612"/>
          </a:xfrm>
          <a:prstGeom prst="rect">
            <a:avLst/>
          </a:prstGeom>
        </p:spPr>
        <p:txBody>
          <a:bodyPr/>
          <a:lstStyle>
            <a:lvl1pPr marL="0" indent="0">
              <a:buFont typeface="Ericsson Hilda Light" panose="020B0604020202020204" pitchFamily="34" charset="0"/>
              <a:buNone/>
              <a:defRPr sz="2500">
                <a:latin typeface="+mn-lt"/>
              </a:defRPr>
            </a:lvl1pPr>
            <a:lvl2pPr marL="0" indent="0">
              <a:buFont typeface="Ericsson Hilda Light" panose="020B0604020202020204" pitchFamily="34" charset="0"/>
              <a:buNone/>
              <a:defRPr sz="2500">
                <a:latin typeface="+mj-lt"/>
              </a:defRPr>
            </a:lvl2pPr>
            <a:lvl3pPr marL="342900" indent="0">
              <a:buFont typeface="Ericsson Hilda Light" panose="020B0604020202020204" pitchFamily="34" charset="0"/>
              <a:buNone/>
              <a:defRPr sz="2500">
                <a:latin typeface="+mj-lt"/>
              </a:defRPr>
            </a:lvl3pPr>
            <a:lvl4pPr marL="685800" indent="0">
              <a:buFont typeface="Ericsson Hilda Light" panose="020B0604020202020204" pitchFamily="34" charset="0"/>
              <a:buNone/>
              <a:defRPr sz="2500">
                <a:latin typeface="+mj-lt"/>
              </a:defRPr>
            </a:lvl4pPr>
            <a:lvl5pPr marL="1028700" indent="0">
              <a:buFont typeface="Ericsson Hilda Light" panose="020B0604020202020204" pitchFamily="34" charset="0"/>
              <a:buNone/>
              <a:defRPr sz="2500">
                <a:latin typeface="+mj-lt"/>
              </a:defRPr>
            </a:lvl5pPr>
          </a:lstStyle>
          <a:p>
            <a:pPr lvl="0"/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+mn-ea"/>
                <a:cs typeface="Ericsson Hilda Light" panose="020B0604020202020204" pitchFamily="34" charset="0"/>
              </a:rPr>
              <a:t>Preamble text, </a:t>
            </a:r>
            <a:r>
              <a:rPr lang="en-US" dirty="0"/>
              <a:t>Ericsson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+mn-ea"/>
                <a:cs typeface="Ericsson Hilda Light" panose="020B0604020202020204" pitchFamily="34" charset="0"/>
              </a:rPr>
              <a:t>Hilda 25pt, Ericsson Black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50" y="4149725"/>
            <a:ext cx="2592388" cy="2087562"/>
          </a:xfrm>
          <a:prstGeom prst="rect">
            <a:avLst/>
          </a:prstGeom>
        </p:spPr>
        <p:txBody>
          <a:bodyPr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4149724"/>
            <a:ext cx="2592388" cy="2087563"/>
          </a:xfrm>
          <a:prstGeom prst="rect">
            <a:avLst/>
          </a:prstGeom>
        </p:spPr>
        <p:txBody>
          <a:bodyPr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9120188" y="4149724"/>
            <a:ext cx="2592387" cy="2087563"/>
          </a:xfrm>
          <a:prstGeom prst="rect">
            <a:avLst/>
          </a:prstGeom>
        </p:spPr>
        <p:txBody>
          <a:bodyPr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107CDD62-B47C-43AB-8BA0-F875DF45681E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31362ACD-FB3D-4F96-B45A-CC2A24E59B6F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2" name="FirstDividerHider">
            <a:extLst>
              <a:ext uri="{FF2B5EF4-FFF2-40B4-BE49-F238E27FC236}">
                <a16:creationId xmlns:a16="http://schemas.microsoft.com/office/drawing/2014/main" id="{18C6E5A5-2F53-43D5-8F46-313E672024E6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90902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lumns with visu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_SM">
            <a:extLst>
              <a:ext uri="{FF2B5EF4-FFF2-40B4-BE49-F238E27FC236}">
                <a16:creationId xmlns:a16="http://schemas.microsoft.com/office/drawing/2014/main" id="{F83268EB-5955-4A3F-8B85-E7C084E6FA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4149724"/>
            <a:ext cx="2592388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49" y="4149724"/>
            <a:ext cx="2592389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4149724"/>
            <a:ext cx="2592388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9121776" y="4149724"/>
            <a:ext cx="2590799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A2963A4D-3277-42A5-8919-305DE5AD9247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76BCDC6A-5D63-4571-B4FC-C4C9A9DA1850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2" name="FirstDividerHider">
            <a:extLst>
              <a:ext uri="{FF2B5EF4-FFF2-40B4-BE49-F238E27FC236}">
                <a16:creationId xmlns:a16="http://schemas.microsoft.com/office/drawing/2014/main" id="{E1242BA1-7F88-4EA2-ACA1-05CEF1F3A57D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069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note Cover Page w.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F2554F4-437E-411D-B2B2-6A58D585809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-3048"/>
            <a:ext cx="12192000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itle_TM">
            <a:extLst>
              <a:ext uri="{FF2B5EF4-FFF2-40B4-BE49-F238E27FC236}">
                <a16:creationId xmlns:a16="http://schemas.microsoft.com/office/drawing/2014/main" id="{696C7C8F-5086-466A-8108-2FE0A8663D5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49"/>
            <a:ext cx="8353426" cy="3456000"/>
          </a:xfr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defRPr lang="en-US" sz="8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Keynote cover page </a:t>
            </a:r>
            <a:br>
              <a:rPr lang="en-US" dirty="0"/>
            </a:br>
            <a:r>
              <a:rPr lang="en-US" dirty="0"/>
              <a:t>Ericsson Hilda Light 80pt, max 3-lines</a:t>
            </a:r>
          </a:p>
        </p:txBody>
      </p:sp>
      <p:sp>
        <p:nvSpPr>
          <p:cNvPr id="10" name="SubTitle_TM">
            <a:extLst>
              <a:ext uri="{FF2B5EF4-FFF2-40B4-BE49-F238E27FC236}">
                <a16:creationId xmlns:a16="http://schemas.microsoft.com/office/drawing/2014/main" id="{ED5DEA0B-CF0D-4EE6-B6A8-90BAF3DE8AF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4" y="4149725"/>
            <a:ext cx="5472113" cy="2087563"/>
          </a:xfrm>
          <a:prstGeom prst="rect">
            <a:avLst/>
          </a:prstGeom>
        </p:spPr>
        <p:txBody>
          <a:bodyPr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Speaker,</a:t>
            </a:r>
            <a:br>
              <a:rPr lang="en-US" dirty="0"/>
            </a:br>
            <a:r>
              <a:rPr lang="en-US" dirty="0"/>
              <a:t>Ericsson Black, Ericsson Hilda 20pt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53C092-06FE-4B22-BAB1-EBEB69074D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866A1512-27D5-4CA8-94C5-10E56C30705D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0EAA738D-3B5A-4CD6-A793-DA401EC3ACC3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FirstDividerHider">
            <a:extLst>
              <a:ext uri="{FF2B5EF4-FFF2-40B4-BE49-F238E27FC236}">
                <a16:creationId xmlns:a16="http://schemas.microsoft.com/office/drawing/2014/main" id="{30276571-778A-43C8-820D-4E055433343F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4663325"/>
      </p:ext>
    </p:extLst>
  </p:cSld>
  <p:clrMapOvr>
    <a:masterClrMapping/>
  </p:clrMapOvr>
  <p:hf sldNum="0"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_SM">
            <a:extLst>
              <a:ext uri="{FF2B5EF4-FFF2-40B4-BE49-F238E27FC236}">
                <a16:creationId xmlns:a16="http://schemas.microsoft.com/office/drawing/2014/main" id="{2C948968-FB06-45CC-8259-6BDE4430EAC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655" y="1844674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2694" y="1847723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42694" y="4151955"/>
            <a:ext cx="5472113" cy="2087564"/>
          </a:xfrm>
          <a:prstGeom prst="rect">
            <a:avLst/>
          </a:prstGeom>
        </p:spPr>
        <p:txBody>
          <a:bodyPr lIns="72000" tIns="36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BD2C41D-0700-4885-AB77-25AFFE4E1F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1655" y="4152597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49048C1-340D-44C4-857B-1B201EC9A7E7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3C09D670-78D6-42A7-AB0F-92754A042D4C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1" name="FirstDividerHider">
            <a:extLst>
              <a:ext uri="{FF2B5EF4-FFF2-40B4-BE49-F238E27FC236}">
                <a16:creationId xmlns:a16="http://schemas.microsoft.com/office/drawing/2014/main" id="{5B2537ED-0985-4CA8-A865-C2C6DFCB18EB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8612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560" y="1844675"/>
            <a:ext cx="2592389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3216" y="1844674"/>
            <a:ext cx="2592387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81561" y="4151134"/>
            <a:ext cx="2592389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43152" y="4151245"/>
            <a:ext cx="2592387" cy="2086292"/>
          </a:xfrm>
          <a:prstGeom prst="rect">
            <a:avLst/>
          </a:prstGeom>
        </p:spPr>
        <p:txBody>
          <a:bodyPr lIns="72000"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359835" y="1844674"/>
            <a:ext cx="2592388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361288" y="4151861"/>
            <a:ext cx="2592387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9122324" y="1844674"/>
            <a:ext cx="2592387" cy="2089151"/>
          </a:xfrm>
          <a:prstGeom prst="rect">
            <a:avLst/>
          </a:prstGeom>
        </p:spPr>
        <p:txBody>
          <a:bodyPr lIns="72000"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9122324" y="4151861"/>
            <a:ext cx="2592387" cy="2087562"/>
          </a:xfrm>
          <a:prstGeom prst="rect">
            <a:avLst/>
          </a:prstGeom>
        </p:spPr>
        <p:txBody>
          <a:bodyPr lIns="72000" tIns="3600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heading, use Ericsson Hilda in bold. For copy and bullets, use E.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089CBEB5-348B-49F3-8F8B-FDEE08950E37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rgbClr val="1A1816"/>
                </a:solidFill>
                <a:latin typeface="+mn-lt"/>
              </a:rPr>
              <a:t>  |  Merve Gulmez  |  2023-06-29  |  Open  |  Page </a:t>
            </a:r>
            <a:fld id="{801A3CB8-EBCA-427D-A2B6-27079C86F945}" type="slidenum">
              <a:rPr lang="en-US" sz="800" b="0" i="0" u="none" smtClean="0">
                <a:solidFill>
                  <a:srgbClr val="1A1816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rgbClr val="1A1816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rgbClr val="1A1816"/>
              </a:solidFill>
              <a:latin typeface="+mn-lt"/>
            </a:endParaRPr>
          </a:p>
        </p:txBody>
      </p:sp>
      <p:sp>
        <p:nvSpPr>
          <p:cNvPr id="16" name="FirstDividerHider">
            <a:extLst>
              <a:ext uri="{FF2B5EF4-FFF2-40B4-BE49-F238E27FC236}">
                <a16:creationId xmlns:a16="http://schemas.microsoft.com/office/drawing/2014/main" id="{440C0979-D90E-4CC1-9A55-E0FC60A30731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69881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_TM">
            <a:extLst>
              <a:ext uri="{FF2B5EF4-FFF2-40B4-BE49-F238E27FC236}">
                <a16:creationId xmlns:a16="http://schemas.microsoft.com/office/drawing/2014/main" id="{B200748E-0B61-48E1-8B47-504C3025099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1813" y="4309200"/>
            <a:ext cx="6048375" cy="347472"/>
          </a:xfrm>
          <a:prstGeom prst="rect">
            <a:avLst/>
          </a:prstGeom>
        </p:spPr>
        <p:txBody>
          <a:bodyPr rIns="7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Use this space for relevant Ericsson URLs or hashtags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79B00C-7C1F-4F17-8D52-31D787A12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895" y="2854112"/>
            <a:ext cx="1163145" cy="116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68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logo end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EBC62E-40C0-43CF-98DC-55F7A1D1FD31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SubTitle_TM">
            <a:extLst>
              <a:ext uri="{FF2B5EF4-FFF2-40B4-BE49-F238E27FC236}">
                <a16:creationId xmlns:a16="http://schemas.microsoft.com/office/drawing/2014/main" id="{B200748E-0B61-48E1-8B47-504C3025099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1813" y="4309200"/>
            <a:ext cx="6048375" cy="347472"/>
          </a:xfrm>
          <a:prstGeom prst="rect">
            <a:avLst/>
          </a:prstGeom>
        </p:spPr>
        <p:txBody>
          <a:bodyPr rIns="7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Use this space for relevant Ericsson URLs or hashtags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CE90D21-D589-4F0A-88B0-94229A40F0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509" y="2842270"/>
            <a:ext cx="1174987" cy="11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610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bedded charac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F35DD-3E5E-42CB-AFA5-5E09E14F72A4}"/>
              </a:ext>
            </a:extLst>
          </p:cNvPr>
          <p:cNvSpPr txBox="1"/>
          <p:nvPr userDrawn="1"/>
        </p:nvSpPr>
        <p:spPr bwMode="auto">
          <a:xfrm>
            <a:off x="479425" y="142897"/>
            <a:ext cx="11233149" cy="679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en-US" sz="1400" b="1" dirty="0">
                <a:solidFill>
                  <a:schemeClr val="tx1"/>
                </a:solidFill>
              </a:rPr>
              <a:t>This Master Slide is to ensure that all our characters are embedded with the presentation. Should not be used in a presentation.</a:t>
            </a:r>
            <a:endParaRPr lang="en-US" dirty="0"/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endParaRPr lang="en-US" sz="1400" b="1" dirty="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!"#$%&amp;'()*+,./0123456789:;&lt;=&gt;?@ABCDEFGHIJKLMNOPQRSTUVWXYZ[\]^_`</a:t>
            </a:r>
            <a:r>
              <a:rPr lang="en-US" sz="1400" dirty="0" err="1">
                <a:solidFill>
                  <a:schemeClr val="tx1"/>
                </a:solidFill>
              </a:rPr>
              <a:t>abcdefghijklmnopqrstuvwxyz</a:t>
            </a:r>
            <a:r>
              <a:rPr lang="en-US" sz="1400" dirty="0">
                <a:solidFill>
                  <a:schemeClr val="tx1"/>
                </a:solidFill>
              </a:rPr>
              <a:t>{|}~¡¢£¤¥¦§¨©ª«¬®¯°±²³´¶·¸¹º»¼½ÀÁÂÃÄÅÆÇÈËÌÍÎÏÐÑÒÓÔÕÖ×ØÙÚÛÜÝÞßàáâãäåæçèéêëìíîïðñòóôõö÷øùúûüýþÿĀāĂăąĆćĊċČčĎďĐđĒĖėĘęĚěĞğĠġĢģĪīĮįİıĶķĹĺĻļĽľŁłŃńŅņŇňŌŐőŒœŔŕŖŗŘřŚśŞşŠšŢţŤťŪūŮůŰűŲųŴŵŶŷŸŹźŻżŽžƒȘșˆˇ˘˙˚˛˜˝</a:t>
            </a:r>
            <a:r>
              <a:rPr lang="en-US" sz="1400" dirty="0" err="1">
                <a:solidFill>
                  <a:schemeClr val="tx1"/>
                </a:solidFill>
              </a:rPr>
              <a:t>ẀẁẃẄẅỲỳ</a:t>
            </a:r>
            <a:r>
              <a:rPr lang="en-US" sz="1400" dirty="0">
                <a:solidFill>
                  <a:schemeClr val="tx1"/>
                </a:solidFill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400" dirty="0" err="1">
                <a:solidFill>
                  <a:schemeClr val="tx1"/>
                </a:solidFill>
              </a:rPr>
              <a:t>ﬁﬂΆΈΉΊΌΎΏΐΑΒΓΕΖΗΘΙΚΛΜΝΞΟΠΡΣΤΥΦΧΨΪΫΆΈΉΊΰ</a:t>
            </a:r>
            <a:r>
              <a:rPr lang="en-US" sz="1400" dirty="0">
                <a:solidFill>
                  <a:schemeClr val="tx1"/>
                </a:solidFill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</a:t>
            </a:r>
            <a:r>
              <a:rPr lang="en-US" sz="1400" dirty="0">
                <a:solidFill>
                  <a:schemeClr val="tx1"/>
                </a:solidFill>
                <a:latin typeface="Ericsson Hilda" panose="00000500000000000000" pitchFamily="2" charset="0"/>
              </a:rPr>
              <a:t>●</a:t>
            </a:r>
            <a:endParaRPr lang="en-US" sz="14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400" b="1" dirty="0">
                <a:solidFill>
                  <a:schemeClr val="tx1"/>
                </a:solidFill>
              </a:rPr>
              <a:t>!"#$%&amp;'()*+,./0123456789:;&lt;=&gt;?@ABCDEFGHIJKLMNOPQRSTUVWXYZ[\]^_`</a:t>
            </a:r>
            <a:r>
              <a:rPr lang="en-US" sz="1400" b="1" dirty="0" err="1">
                <a:solidFill>
                  <a:schemeClr val="tx1"/>
                </a:solidFill>
              </a:rPr>
              <a:t>abcdefghijklmnopqrstuvwxyz</a:t>
            </a:r>
            <a:r>
              <a:rPr lang="en-US" sz="1400" b="1" dirty="0">
                <a:solidFill>
                  <a:schemeClr val="tx1"/>
                </a:solidFill>
              </a:rPr>
              <a:t>{|}~¡¢£¤¥¦§¨©ª«¬®¯°±²³´¶·¸¹º»¼½ÀÁÂÃÄÅÆÇÈËÌÍÎÏÐÑÒÓÔÕÖ×ØÙÚÛÜÝÞßàáâãäåæçèéêëìíîïðñòóôõö÷øùúûüýþÿĀāĂăąĆćĊċČčĎďĐđĒĖėĘęĚěĞğĠġĢģĪīĮįİıĶķĹĺĻļĽľŁłŃńŅņŇňŌŐőŒœŔŕŖŗŘřŚśŞşŠšŢţŤťŪūŮůŰűŲųŴŵŶŷŸŹźŻżŽžƒȘșˆˇ˘˙˚˛˜˝</a:t>
            </a:r>
            <a:r>
              <a:rPr lang="en-US" sz="1400" b="1" dirty="0" err="1">
                <a:solidFill>
                  <a:schemeClr val="tx1"/>
                </a:solidFill>
              </a:rPr>
              <a:t>ẀẁẃẄẅỲỳ</a:t>
            </a:r>
            <a:r>
              <a:rPr lang="en-US" sz="1400" b="1" dirty="0">
                <a:solidFill>
                  <a:schemeClr val="tx1"/>
                </a:solidFill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400" b="1" dirty="0" err="1">
                <a:solidFill>
                  <a:schemeClr val="tx1"/>
                </a:solidFill>
              </a:rPr>
              <a:t>ﬁﬂΆΈΉΊΌΎΏΐΑΒΓΕΖΗΘΙΚΛΜΝΞΟΠΡΣΤΥΦΧΨΪΫΆΈΉΊΰ</a:t>
            </a:r>
            <a:r>
              <a:rPr lang="en-US" sz="1400" b="1" dirty="0">
                <a:solidFill>
                  <a:schemeClr val="tx1"/>
                </a:solidFill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</a:t>
            </a:r>
            <a:r>
              <a:rPr lang="en-US" sz="1400" dirty="0">
                <a:solidFill>
                  <a:schemeClr val="tx1"/>
                </a:solidFill>
                <a:latin typeface="Ericsson Hilda" panose="00000500000000000000" pitchFamily="2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Ericsson Hilda" panose="00000500000000000000" pitchFamily="2" charset="0"/>
              </a:rPr>
              <a:t>●</a:t>
            </a:r>
            <a:endParaRPr lang="en-US" sz="1400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!"#$%&amp;'()*+,./0123456789:;&lt;=&gt;?@ABCDEFGHIJKLMNOPQRSTUVWXYZ[\]^_`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abcdefghijklmnopqrstuvwxyz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Čč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ẀẁẃẄẅỲỳ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ﬁﬂΆΈΉΊΌΎΏΐΑΒΓΕΖΗΘΙΚΛΜΝΞΟΠΡΣΤΥΦΧΨΪΫΆΈΉΊΰ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</a:t>
            </a:r>
            <a:r>
              <a:rPr lang="en-US" sz="1400" dirty="0">
                <a:solidFill>
                  <a:schemeClr val="tx1"/>
                </a:solidFill>
                <a:latin typeface="Ericsson Hilda Light" panose="00000400000000000000" pitchFamily="2" charset="0"/>
              </a:rPr>
              <a:t>●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!"#$%&amp;'()*+,./0123456789:;&lt;=&gt;?@ABCDEFGHIJKLMNOPQRSTUVWXYZ[\]^_`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abcdefghijklmnopqrstuvwxyz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Čč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ẀẁẃẄẅỲỳ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ﬁﬂΆΈΉΊΌΎΏΐΑΒΓΕΖΗΘΙΚΛΜΝΞΟΠΡΣΤΥΦΧΨΪΫΆΈΉΊΰ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</a:t>
            </a:r>
            <a:r>
              <a:rPr lang="en-US" sz="1400" b="1" dirty="0">
                <a:solidFill>
                  <a:schemeClr val="tx1"/>
                </a:solidFill>
                <a:latin typeface="Ericsson Hilda Light" panose="00000400000000000000" pitchFamily="2" charset="0"/>
              </a:rPr>
              <a:t>●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endParaRPr lang="en-US" sz="1400" b="1" dirty="0">
              <a:solidFill>
                <a:schemeClr val="tx1"/>
              </a:solidFill>
              <a:latin typeface="Ericsson Technical Ico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400" b="1" dirty="0">
                <a:solidFill>
                  <a:schemeClr val="tx1"/>
                </a:solidFill>
                <a:latin typeface="Ericsson Technical Icons" panose="00000500000000000000" pitchFamily="2" charset="0"/>
              </a:rPr>
              <a:t>B C D F G H I L M O P R S W X b c d f g h I l m o p r s w x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047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Ericsson Hilda Light" panose="00000400000000000000" pitchFamily="2" charset="0"/>
              <a:cs typeface="+mn-cs"/>
            </a:endParaRPr>
          </a:p>
        </p:txBody>
      </p:sp>
      <p:sp>
        <p:nvSpPr>
          <p:cNvPr id="11" name="Title_TM">
            <a:extLst>
              <a:ext uri="{FF2B5EF4-FFF2-40B4-BE49-F238E27FC236}">
                <a16:creationId xmlns:a16="http://schemas.microsoft.com/office/drawing/2014/main" id="{48FE7FF9-3930-4C4A-8BC6-EB9A286812D4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4" y="476250"/>
            <a:ext cx="8353425" cy="345757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6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Chapter/section divider or Statement/fact/quote, </a:t>
            </a:r>
            <a:br>
              <a:rPr lang="en-US" dirty="0"/>
            </a:br>
            <a:r>
              <a:rPr lang="en-US" dirty="0"/>
              <a:t>Ericsson Hilda Light 60pt, </a:t>
            </a:r>
            <a:br>
              <a:rPr lang="en-US" dirty="0"/>
            </a:br>
            <a:r>
              <a:rPr lang="en-US" dirty="0"/>
              <a:t>Ericsson White, </a:t>
            </a:r>
            <a:br>
              <a:rPr lang="en-US" dirty="0"/>
            </a:br>
            <a:r>
              <a:rPr lang="en-US" dirty="0"/>
              <a:t>max 5-lines</a:t>
            </a:r>
          </a:p>
        </p:txBody>
      </p:sp>
      <p:sp>
        <p:nvSpPr>
          <p:cNvPr id="12" name="SubTitle_TM">
            <a:extLst>
              <a:ext uri="{FF2B5EF4-FFF2-40B4-BE49-F238E27FC236}">
                <a16:creationId xmlns:a16="http://schemas.microsoft.com/office/drawing/2014/main" id="{A60848B0-180A-4C02-A8B3-E172AF538B6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3" cy="2087563"/>
          </a:xfrm>
          <a:prstGeom prst="rect">
            <a:avLst/>
          </a:prstGeom>
        </p:spPr>
        <p:txBody>
          <a:bodyPr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Statement/quote source, </a:t>
            </a:r>
          </a:p>
          <a:p>
            <a:r>
              <a:rPr lang="en-US" dirty="0"/>
              <a:t>Ericsson White, Ericsson Hilda 20pt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35D0DD-E99D-4FBA-B8C0-65E91EC049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F4D3A834-11EE-4BDF-A704-0BF0873EFBA3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2B32978A-9C1A-4E18-92D7-DF4252792121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irstDividerHider">
            <a:extLst>
              <a:ext uri="{FF2B5EF4-FFF2-40B4-BE49-F238E27FC236}">
                <a16:creationId xmlns:a16="http://schemas.microsoft.com/office/drawing/2014/main" id="{B0BFCB65-C4A0-4777-AB6F-CDDDEBA7BAEE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8219646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000" rIns="72000"/>
          <a:lstStyle>
            <a:lvl1pPr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latin typeface="Ericsson Hilda Light" panose="00000400000000000000" pitchFamily="2" charset="0"/>
            </a:endParaRPr>
          </a:p>
        </p:txBody>
      </p:sp>
      <p:sp>
        <p:nvSpPr>
          <p:cNvPr id="10" name="Title_TM">
            <a:extLst>
              <a:ext uri="{FF2B5EF4-FFF2-40B4-BE49-F238E27FC236}">
                <a16:creationId xmlns:a16="http://schemas.microsoft.com/office/drawing/2014/main" id="{4F3FE80A-6B53-492B-8FC1-A575806A0D00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6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Chapter/section divider or Statement/fact/quote, </a:t>
            </a:r>
            <a:br>
              <a:rPr lang="en-US" dirty="0"/>
            </a:br>
            <a:r>
              <a:rPr lang="en-US" dirty="0"/>
              <a:t>Ericsson Hilda Light 60pt, </a:t>
            </a:r>
            <a:br>
              <a:rPr lang="en-US" dirty="0"/>
            </a:br>
            <a:r>
              <a:rPr lang="en-US" dirty="0"/>
              <a:t>Ericsson White, </a:t>
            </a:r>
            <a:br>
              <a:rPr lang="en-US" dirty="0"/>
            </a:br>
            <a:r>
              <a:rPr lang="en-US" dirty="0"/>
              <a:t>max 5-lines</a:t>
            </a:r>
          </a:p>
        </p:txBody>
      </p:sp>
      <p:sp>
        <p:nvSpPr>
          <p:cNvPr id="11" name="SubTitle_TM">
            <a:extLst>
              <a:ext uri="{FF2B5EF4-FFF2-40B4-BE49-F238E27FC236}">
                <a16:creationId xmlns:a16="http://schemas.microsoft.com/office/drawing/2014/main" id="{3AECA499-20B0-4F79-85A2-1C9D1BFBB0C0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4" y="4149725"/>
            <a:ext cx="5472113" cy="2087563"/>
          </a:xfrm>
          <a:prstGeom prst="rect">
            <a:avLst/>
          </a:prstGeom>
        </p:spPr>
        <p:txBody>
          <a:bodyPr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Statement/quote source, </a:t>
            </a:r>
          </a:p>
          <a:p>
            <a:r>
              <a:rPr lang="en-US" dirty="0"/>
              <a:t>Ericsson White, Ericsson Hilda 20pt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77A080-9B1F-4D75-A79E-8C7540FBB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A51D0608-0A57-43BF-AD18-8DFD8B5D249B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4F7C156E-B999-4C89-98A4-4EEFA9ACB618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irstDividerHider">
            <a:extLst>
              <a:ext uri="{FF2B5EF4-FFF2-40B4-BE49-F238E27FC236}">
                <a16:creationId xmlns:a16="http://schemas.microsoft.com/office/drawing/2014/main" id="{E1090122-906E-44AF-A054-14B12CB245F6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406540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Ericsson Hilda Light" panose="00000400000000000000" pitchFamily="2" charset="0"/>
              <a:cs typeface="+mn-cs"/>
            </a:endParaRPr>
          </a:p>
        </p:txBody>
      </p:sp>
      <p:sp>
        <p:nvSpPr>
          <p:cNvPr id="10" name="Title_TM">
            <a:extLst>
              <a:ext uri="{FF2B5EF4-FFF2-40B4-BE49-F238E27FC236}">
                <a16:creationId xmlns:a16="http://schemas.microsoft.com/office/drawing/2014/main" id="{6AB007D5-DA18-4842-9C2D-8C72512602C0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6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Chapter/section divider or Statement/fact/quote, </a:t>
            </a:r>
            <a:br>
              <a:rPr lang="en-US" dirty="0"/>
            </a:br>
            <a:r>
              <a:rPr lang="en-US" dirty="0"/>
              <a:t>Ericsson Hilda Light 60pt, </a:t>
            </a:r>
            <a:br>
              <a:rPr lang="en-US" dirty="0"/>
            </a:br>
            <a:r>
              <a:rPr lang="en-US" dirty="0"/>
              <a:t>Ericsson White, </a:t>
            </a:r>
            <a:br>
              <a:rPr lang="en-US" dirty="0"/>
            </a:br>
            <a:r>
              <a:rPr lang="en-US" dirty="0"/>
              <a:t>max 5-lines</a:t>
            </a:r>
          </a:p>
        </p:txBody>
      </p:sp>
      <p:sp>
        <p:nvSpPr>
          <p:cNvPr id="11" name="SubTitle_TM">
            <a:extLst>
              <a:ext uri="{FF2B5EF4-FFF2-40B4-BE49-F238E27FC236}">
                <a16:creationId xmlns:a16="http://schemas.microsoft.com/office/drawing/2014/main" id="{0D3699C9-F9CA-4781-89C3-F0A901D1F1AF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4" y="4149725"/>
            <a:ext cx="5472113" cy="2087563"/>
          </a:xfrm>
          <a:prstGeom prst="rect">
            <a:avLst/>
          </a:prstGeom>
        </p:spPr>
        <p:txBody>
          <a:bodyPr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Statement/quote source, </a:t>
            </a:r>
          </a:p>
          <a:p>
            <a:r>
              <a:rPr lang="en-US" dirty="0"/>
              <a:t>Ericsson White, Ericsson Hilda 20pt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042C2C-5CDA-4F99-B59E-8CE43FEF2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89A384A6-2ED7-4C73-9166-564C827C9CC4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18A8C0EC-0003-48EF-909B-6548ABECB728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irstDividerHider">
            <a:extLst>
              <a:ext uri="{FF2B5EF4-FFF2-40B4-BE49-F238E27FC236}">
                <a16:creationId xmlns:a16="http://schemas.microsoft.com/office/drawing/2014/main" id="{82C84FC9-A121-42A0-B02B-2C2E8358C2B7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0366910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lIns="72000" rIns="72000"/>
          <a:lstStyle>
            <a:lvl1pPr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latin typeface="Ericsson Hilda Light" panose="00000400000000000000" pitchFamily="2" charset="0"/>
            </a:endParaRPr>
          </a:p>
        </p:txBody>
      </p:sp>
      <p:sp>
        <p:nvSpPr>
          <p:cNvPr id="10" name="Title_TM">
            <a:extLst>
              <a:ext uri="{FF2B5EF4-FFF2-40B4-BE49-F238E27FC236}">
                <a16:creationId xmlns:a16="http://schemas.microsoft.com/office/drawing/2014/main" id="{F1368AB3-821C-4A71-B119-C0A8AA44A93F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6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Chapter/section divider or Statement/fact/quote, </a:t>
            </a:r>
            <a:br>
              <a:rPr lang="en-US" dirty="0"/>
            </a:br>
            <a:r>
              <a:rPr lang="en-US" dirty="0"/>
              <a:t>Ericsson Hilda Light 60pt, </a:t>
            </a:r>
            <a:br>
              <a:rPr lang="en-US" dirty="0"/>
            </a:br>
            <a:r>
              <a:rPr lang="en-US" dirty="0"/>
              <a:t>Ericsson White, </a:t>
            </a:r>
            <a:br>
              <a:rPr lang="en-US" dirty="0"/>
            </a:br>
            <a:r>
              <a:rPr lang="en-US" dirty="0"/>
              <a:t>max 5-lines</a:t>
            </a:r>
          </a:p>
        </p:txBody>
      </p:sp>
      <p:sp>
        <p:nvSpPr>
          <p:cNvPr id="11" name="SubTitle_TM">
            <a:extLst>
              <a:ext uri="{FF2B5EF4-FFF2-40B4-BE49-F238E27FC236}">
                <a16:creationId xmlns:a16="http://schemas.microsoft.com/office/drawing/2014/main" id="{8561E9FC-533B-4891-A7E3-A3DDB1BD26FB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80218" y="4149725"/>
            <a:ext cx="5472113" cy="2087563"/>
          </a:xfrm>
          <a:prstGeom prst="rect">
            <a:avLst/>
          </a:prstGeom>
        </p:spPr>
        <p:txBody>
          <a:bodyPr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Statement/quote source, </a:t>
            </a:r>
          </a:p>
          <a:p>
            <a:r>
              <a:rPr lang="en-US" dirty="0"/>
              <a:t>Ericsson White, Ericsson Hilda 20pt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4A0CF15-A701-44C3-81FC-A54426568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88BB9017-2EBC-4916-882A-FAB5684DE9CF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A7D19371-40CD-45F9-BED7-684691014FD7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irstDividerHider">
            <a:extLst>
              <a:ext uri="{FF2B5EF4-FFF2-40B4-BE49-F238E27FC236}">
                <a16:creationId xmlns:a16="http://schemas.microsoft.com/office/drawing/2014/main" id="{E7F6A807-1479-4A4A-8685-DB8E37BEB19A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3654033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lIns="72000" rIns="72000"/>
          <a:lstStyle>
            <a:lvl1pPr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Ericsson Hilda Light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Ericsson Hilda Light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latin typeface="Ericsson Hilda Light" panose="00000400000000000000" pitchFamily="2" charset="0"/>
            </a:endParaRPr>
          </a:p>
        </p:txBody>
      </p:sp>
      <p:sp>
        <p:nvSpPr>
          <p:cNvPr id="12" name="Title_TM">
            <a:extLst>
              <a:ext uri="{FF2B5EF4-FFF2-40B4-BE49-F238E27FC236}">
                <a16:creationId xmlns:a16="http://schemas.microsoft.com/office/drawing/2014/main" id="{93CB56C1-2916-4C60-8532-A023564D2C57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4" y="476250"/>
            <a:ext cx="8353425" cy="345757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60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Chapter/section divider or Statement/fact/quote, </a:t>
            </a:r>
            <a:br>
              <a:rPr lang="en-US" dirty="0"/>
            </a:br>
            <a:r>
              <a:rPr lang="en-US" dirty="0"/>
              <a:t>Ericsson Hilda Light 60pt, </a:t>
            </a:r>
            <a:br>
              <a:rPr lang="en-US" dirty="0"/>
            </a:br>
            <a:r>
              <a:rPr lang="en-US" dirty="0"/>
              <a:t>Ericsson White, </a:t>
            </a:r>
            <a:br>
              <a:rPr lang="en-US" dirty="0"/>
            </a:br>
            <a:r>
              <a:rPr lang="en-US" dirty="0"/>
              <a:t>max 5-lines</a:t>
            </a:r>
          </a:p>
        </p:txBody>
      </p:sp>
      <p:sp>
        <p:nvSpPr>
          <p:cNvPr id="13" name="SubTitle_TM">
            <a:extLst>
              <a:ext uri="{FF2B5EF4-FFF2-40B4-BE49-F238E27FC236}">
                <a16:creationId xmlns:a16="http://schemas.microsoft.com/office/drawing/2014/main" id="{61DC6511-5700-4E95-89CA-81484C248C03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3" cy="2087563"/>
          </a:xfrm>
          <a:prstGeom prst="rect">
            <a:avLst/>
          </a:prstGeom>
        </p:spPr>
        <p:txBody>
          <a:bodyPr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Statement/quote source, </a:t>
            </a:r>
          </a:p>
          <a:p>
            <a:r>
              <a:rPr lang="en-US" dirty="0"/>
              <a:t>Ericsson White, Ericsson Hilda 20pt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4B7B746-B315-4EB5-B3A2-CA259B065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15DEFEB-D8FB-411D-89D1-C457BD4FE531}"/>
              </a:ext>
            </a:extLst>
          </p:cNvPr>
          <p:cNvSpPr txBox="1"/>
          <p:nvPr userDrawn="1"/>
        </p:nvSpPr>
        <p:spPr>
          <a:xfrm>
            <a:off x="396000" y="6524625"/>
            <a:ext cx="253915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bg1"/>
                </a:solidFill>
                <a:latin typeface="+mn-lt"/>
              </a:rPr>
              <a:t>  |  Merve Gulmez  |  2023-06-29  |  Open  |  Page </a:t>
            </a:r>
            <a:fld id="{25054E2C-98F6-4828-A21D-96D043E3DD7A}" type="slidenum">
              <a:rPr lang="en-US" sz="800" b="0" i="0" u="none" smtClean="0">
                <a:solidFill>
                  <a:schemeClr val="bg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bg1"/>
                </a:solidFill>
                <a:latin typeface="+mn-lt"/>
              </a:rPr>
              <a:t> of 23</a:t>
            </a:r>
            <a:endParaRPr lang="en-US" sz="800" b="0" i="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irstDividerHider">
            <a:extLst>
              <a:ext uri="{FF2B5EF4-FFF2-40B4-BE49-F238E27FC236}">
                <a16:creationId xmlns:a16="http://schemas.microsoft.com/office/drawing/2014/main" id="{3E2F9C47-A316-4B0F-8C2E-D42B253351EB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6202525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3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_SM"/>
          <p:cNvSpPr>
            <a:spLocks noGrp="1" noChangeArrowheads="1"/>
          </p:cNvSpPr>
          <p:nvPr>
            <p:ph type="title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pic>
        <p:nvPicPr>
          <p:cNvPr id="6" name="Graphic 5" hidden="1">
            <a:extLst>
              <a:ext uri="{FF2B5EF4-FFF2-40B4-BE49-F238E27FC236}">
                <a16:creationId xmlns:a16="http://schemas.microsoft.com/office/drawing/2014/main" id="{DE25556D-527C-4037-A1EA-D4D374B5DCA7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490452" y="476250"/>
            <a:ext cx="256032" cy="256032"/>
          </a:xfrm>
          <a:prstGeom prst="rect">
            <a:avLst/>
          </a:prstGeom>
        </p:spPr>
      </p:pic>
      <p:pic>
        <p:nvPicPr>
          <p:cNvPr id="3" name="image" descr="{&quot;templafy&quot;:{&quot;id&quot;:&quot;aa04926c-c925-4420-be79-175ff19aec0c&quot;}}" title="Form.LogoInsertion.Pplogoname">
            <a:extLst>
              <a:ext uri="{FF2B5EF4-FFF2-40B4-BE49-F238E27FC236}">
                <a16:creationId xmlns:a16="http://schemas.microsoft.com/office/drawing/2014/main" id="{4C790698-A48D-4972-A5EF-97DB073033E3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1" y="429421"/>
            <a:ext cx="482229" cy="48243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3145CE-A2DE-4236-A4F9-8AE088671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844674"/>
            <a:ext cx="11233150" cy="4392613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2306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1" r:id="rId13"/>
    <p:sldLayoutId id="2147483673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674" r:id="rId22"/>
    <p:sldLayoutId id="2147483706" r:id="rId23"/>
    <p:sldLayoutId id="2147483694" r:id="rId24"/>
    <p:sldLayoutId id="2147483682" r:id="rId25"/>
    <p:sldLayoutId id="2147483683" r:id="rId26"/>
    <p:sldLayoutId id="2147483684" r:id="rId27"/>
    <p:sldLayoutId id="2147483685" r:id="rId28"/>
    <p:sldLayoutId id="2147483675" r:id="rId29"/>
    <p:sldLayoutId id="2147483676" r:id="rId30"/>
    <p:sldLayoutId id="2147483686" r:id="rId31"/>
    <p:sldLayoutId id="2147483687" r:id="rId32"/>
    <p:sldLayoutId id="2147483688" r:id="rId33"/>
    <p:sldLayoutId id="2147483689" r:id="rId34"/>
    <p:sldLayoutId id="2147483696" r:id="rId35"/>
    <p:sldLayoutId id="2147483677" r:id="rId36"/>
    <p:sldLayoutId id="2147483678" r:id="rId37"/>
    <p:sldLayoutId id="2147483679" r:id="rId38"/>
    <p:sldLayoutId id="2147483680" r:id="rId39"/>
    <p:sldLayoutId id="2147483690" r:id="rId40"/>
    <p:sldLayoutId id="2147483681" r:id="rId41"/>
    <p:sldLayoutId id="2147483692" r:id="rId42"/>
    <p:sldLayoutId id="2147483704" r:id="rId43"/>
    <p:sldLayoutId id="2147483705" r:id="rId44"/>
  </p:sldLayoutIdLst>
  <p:hf sldNum="0" hdr="0" ftr="0" dt="0"/>
  <p:txStyles>
    <p:titleStyle>
      <a:lvl1pPr algn="l" rtl="0" eaLnBrk="1" fontAlgn="base" hangingPunct="1">
        <a:lnSpc>
          <a:spcPct val="85000"/>
        </a:lnSpc>
        <a:spcBef>
          <a:spcPts val="300"/>
        </a:spcBef>
        <a:spcAft>
          <a:spcPct val="0"/>
        </a:spcAft>
        <a:defRPr sz="4000" kern="1400" spc="-16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9pPr>
    </p:titleStyle>
    <p:bodyStyle>
      <a:lvl1pPr marL="180000" indent="-18000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  <a:ea typeface="+mn-ea"/>
          <a:cs typeface="+mn-cs"/>
        </a:defRPr>
      </a:lvl1pPr>
      <a:lvl2pPr marL="363600" indent="-18000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2pPr>
      <a:lvl3pPr marL="543600" indent="-18000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3pPr>
      <a:lvl4pPr marL="723600" indent="-18000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4pPr>
      <a:lvl5pPr marL="903600" indent="-18000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5pPr>
      <a:lvl6pPr marL="903600" indent="-18000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6pPr>
      <a:lvl7pPr marL="903600" indent="-18000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7pPr>
      <a:lvl8pPr marL="903600" indent="-18000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8pPr>
      <a:lvl9pPr marL="903600" indent="-18000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A4A3A4"/>
          </p15:clr>
        </p15:guide>
        <p15:guide id="2" pos="302">
          <p15:clr>
            <a:srgbClr val="A4A3A4"/>
          </p15:clr>
        </p15:guide>
        <p15:guide id="3" pos="1935">
          <p15:clr>
            <a:srgbClr val="A4A3A4"/>
          </p15:clr>
        </p15:guide>
        <p15:guide id="4" orient="horz" pos="981">
          <p15:clr>
            <a:srgbClr val="A4A3A4"/>
          </p15:clr>
        </p15:guide>
        <p15:guide id="6" pos="2116">
          <p15:clr>
            <a:srgbClr val="A4A3A4"/>
          </p15:clr>
        </p15:guide>
        <p15:guide id="7" pos="3931">
          <p15:clr>
            <a:srgbClr val="A4A3A4"/>
          </p15:clr>
        </p15:guide>
        <p15:guide id="9" pos="3749">
          <p15:clr>
            <a:srgbClr val="A4A3A4"/>
          </p15:clr>
        </p15:guide>
        <p15:guide id="10" pos="5564">
          <p15:clr>
            <a:srgbClr val="A4A3A4"/>
          </p15:clr>
        </p15:guide>
        <p15:guide id="12" pos="5745">
          <p15:clr>
            <a:srgbClr val="A4A3A4"/>
          </p15:clr>
        </p15:guide>
        <p15:guide id="13" pos="7378">
          <p15:clr>
            <a:srgbClr val="A4A3A4"/>
          </p15:clr>
        </p15:guide>
        <p15:guide id="16" orient="horz" pos="2478">
          <p15:clr>
            <a:srgbClr val="A4A3A4"/>
          </p15:clr>
        </p15:guide>
        <p15:guide id="17" orient="horz" pos="2614">
          <p15:clr>
            <a:srgbClr val="A4A3A4"/>
          </p15:clr>
        </p15:guide>
        <p15:guide id="18" orient="horz" pos="3929">
          <p15:clr>
            <a:srgbClr val="A4A3A4"/>
          </p15:clr>
        </p15:guide>
        <p15:guide id="19" orient="horz" pos="4110">
          <p15:clr>
            <a:srgbClr val="A4A3A4"/>
          </p15:clr>
        </p15:guide>
        <p15:guide id="20" orient="horz" pos="116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vedetails.com/cve/CVE-2011-4971/" TargetMode="Externa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6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en-us/articles/intel-sd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wn.net/Articles/689395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man7.org/linux/man-pages/man2/mprotect.2.html" TargetMode="External"/><Relationship Id="rId5" Type="http://schemas.openxmlformats.org/officeDocument/2006/relationships/hyperlink" Target="https://gcc.gnu.org/git/?p=gcc.git;a=commit;h=25222ada53f81be760ca579f88459c7aaf211a96" TargetMode="External"/><Relationship Id="rId4" Type="http://schemas.openxmlformats.org/officeDocument/2006/relationships/hyperlink" Target="https://sourceware.org/ml/libc-announce/2018/msg00000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D5CE7D-CCF0-44B0-843A-8D46859C4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476250"/>
            <a:ext cx="10332526" cy="3457576"/>
          </a:xfrm>
        </p:spPr>
        <p:txBody>
          <a:bodyPr/>
          <a:lstStyle/>
          <a:p>
            <a:r>
              <a:rPr lang="en-US" sz="7200" dirty="0"/>
              <a:t>Rewind &amp; Discard: Improving Software Resilience using Isolated Domains 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8DE8B4-7BAB-4C18-A0E5-01D3A11D37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1850" y="4241386"/>
            <a:ext cx="8528081" cy="758616"/>
          </a:xfrm>
        </p:spPr>
        <p:txBody>
          <a:bodyPr/>
          <a:lstStyle/>
          <a:p>
            <a:r>
              <a:rPr lang="en-US" sz="2000" b="1" dirty="0"/>
              <a:t>Merve </a:t>
            </a:r>
            <a:r>
              <a:rPr lang="en-US" sz="2000" b="1" dirty="0" err="1"/>
              <a:t>Gülmez</a:t>
            </a:r>
            <a:r>
              <a:rPr lang="en-US" sz="2000" b="1" dirty="0"/>
              <a:t> </a:t>
            </a:r>
            <a:r>
              <a:rPr lang="en-US" sz="2000" dirty="0"/>
              <a:t>&amp; Thomas Nyman &amp; Christoph Baumann &amp; Jan Tobias Mühlberg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EB691-17C6-4220-AA5E-2F3518AF8C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96910" y="6264000"/>
            <a:ext cx="2515041" cy="594000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</a:rPr>
              <a:t>  Ericsson &amp; KU Leuven</a:t>
            </a:r>
            <a:endParaRPr lang="en-US" b="0" i="0" dirty="0">
              <a:effectLst/>
              <a:latin typeface="Segoe UI" panose="020B0502040204020203" pitchFamily="34" charset="0"/>
            </a:endParaRPr>
          </a:p>
          <a:p>
            <a:pPr algn="l"/>
            <a:r>
              <a:rPr lang="en-US" dirty="0">
                <a:latin typeface="Segoe UI" panose="020B0502040204020203" pitchFamily="34" charset="0"/>
              </a:rPr>
              <a:t> 	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F70DC3-66C9-451C-917E-BA44956D1DB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811951" y="6264000"/>
            <a:ext cx="897503" cy="262800"/>
          </a:xfrm>
        </p:spPr>
        <p:txBody>
          <a:bodyPr/>
          <a:lstStyle/>
          <a:p>
            <a:r>
              <a:rPr lang="en-US" dirty="0"/>
              <a:t>2023/06/29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5150B8-C6FC-4105-A83A-3BD40D7F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477" y="5360414"/>
            <a:ext cx="1626454" cy="895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CFF02-7BCC-4ED6-9416-ED9FA2AFA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9312" y="5708672"/>
            <a:ext cx="2320142" cy="448256"/>
          </a:xfrm>
          <a:prstGeom prst="rect">
            <a:avLst/>
          </a:prstGeom>
        </p:spPr>
      </p:pic>
      <p:pic>
        <p:nvPicPr>
          <p:cNvPr id="10" name="Picture 9" descr="A picture containing text, mammal, cartoon, circle&#10;&#10;Description automatically generated">
            <a:extLst>
              <a:ext uri="{FF2B5EF4-FFF2-40B4-BE49-F238E27FC236}">
                <a16:creationId xmlns:a16="http://schemas.microsoft.com/office/drawing/2014/main" id="{3075343C-EC52-1A19-5452-99DE2D1F4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560" y="-34290"/>
            <a:ext cx="2320142" cy="2320142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1225D09-3568-E801-BE1E-7BCF98C53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55" y="5324165"/>
            <a:ext cx="1550438" cy="1550438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226931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734A3-2D83-4583-BB70-FB7D479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SDRaD</a:t>
            </a:r>
            <a:r>
              <a:rPr lang="en-US" dirty="0"/>
              <a:t> High Level Idea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756D4-8135-4741-B3EA-5AF686A60A98}"/>
              </a:ext>
            </a:extLst>
          </p:cNvPr>
          <p:cNvSpPr txBox="1"/>
          <p:nvPr/>
        </p:nvSpPr>
        <p:spPr>
          <a:xfrm>
            <a:off x="5814323" y="1690063"/>
            <a:ext cx="4887310" cy="3493639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57DFE-2EFE-4A13-89EF-8B3A57D46F36}"/>
              </a:ext>
            </a:extLst>
          </p:cNvPr>
          <p:cNvSpPr txBox="1"/>
          <p:nvPr/>
        </p:nvSpPr>
        <p:spPr>
          <a:xfrm>
            <a:off x="5946753" y="1789301"/>
            <a:ext cx="4622449" cy="3752194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lang="en-US" dirty="0">
                <a:latin typeface="+mn-lt"/>
              </a:rPr>
              <a:t>Stack Canaries </a:t>
            </a:r>
          </a:p>
          <a:p>
            <a:pPr marL="180000" lvl="6" indent="-180000" algn="l" rtl="0" fontAlgn="base">
              <a:spcBef>
                <a:spcPts val="800"/>
              </a:spcBef>
              <a:spcAft>
                <a:spcPct val="0"/>
              </a:spcAft>
              <a:buFont typeface="Ericsson Hilda" panose="00000500000000000000" pitchFamily="2" charset="0"/>
              <a:buChar char="●"/>
            </a:pPr>
            <a:r>
              <a:rPr lang="en-US" dirty="0">
                <a:latin typeface="+mn-lt"/>
              </a:rPr>
              <a:t>Put guard variable into stack frame boundaries</a:t>
            </a:r>
          </a:p>
          <a:p>
            <a:pPr marL="180000" lvl="6" indent="-180000" algn="l" rtl="0" fontAlgn="base">
              <a:spcBef>
                <a:spcPts val="800"/>
              </a:spcBef>
              <a:spcAft>
                <a:spcPct val="0"/>
              </a:spcAft>
              <a:buFont typeface="Ericsson Hilda" panose="00000500000000000000" pitchFamily="2" charset="0"/>
              <a:buChar char="●"/>
            </a:pPr>
            <a:r>
              <a:rPr lang="en-US" dirty="0">
                <a:latin typeface="+mn-lt"/>
              </a:rPr>
              <a:t>The guards are initialized when a function is entered and then checked when the function exits. </a:t>
            </a:r>
          </a:p>
          <a:p>
            <a:pPr marL="180000" lvl="6" indent="-180000" algn="l" rtl="0" fontAlgn="base">
              <a:spcBef>
                <a:spcPts val="800"/>
              </a:spcBef>
              <a:spcAft>
                <a:spcPct val="0"/>
              </a:spcAft>
              <a:buFont typeface="Ericsson Hilda" panose="00000500000000000000" pitchFamily="2" charset="0"/>
              <a:buChar char="●"/>
            </a:pPr>
            <a:r>
              <a:rPr lang="en-US" dirty="0">
                <a:latin typeface="+mn-lt"/>
              </a:rPr>
              <a:t> If a guard check fails, an error message is    printed, and the program exits.</a:t>
            </a:r>
            <a:br>
              <a:rPr lang="en-US" sz="2000" dirty="0"/>
            </a:b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D3826-169E-4DE5-890A-088576A73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16" y="1789301"/>
            <a:ext cx="5721037" cy="1081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41A38-F084-42CA-B814-D2B28A6D6F88}"/>
              </a:ext>
            </a:extLst>
          </p:cNvPr>
          <p:cNvSpPr txBox="1"/>
          <p:nvPr/>
        </p:nvSpPr>
        <p:spPr>
          <a:xfrm>
            <a:off x="980075" y="3102352"/>
            <a:ext cx="3481026" cy="239636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lang="en-US" sz="1200" dirty="0"/>
              <a:t>A stack overflow is detected at run-time</a:t>
            </a:r>
            <a:endParaRPr kumimoji="0" lang="en-US" sz="12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766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734A3-2D83-4583-BB70-FB7D47923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2476"/>
            <a:ext cx="10521950" cy="1081088"/>
          </a:xfrm>
        </p:spPr>
        <p:txBody>
          <a:bodyPr/>
          <a:lstStyle/>
          <a:p>
            <a:r>
              <a:rPr lang="en-US" dirty="0" err="1"/>
              <a:t>SDRaD</a:t>
            </a:r>
            <a:r>
              <a:rPr lang="en-US" dirty="0"/>
              <a:t> High Level Idea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7A93F-87A6-4C7B-BB5A-89757BA1A568}"/>
              </a:ext>
            </a:extLst>
          </p:cNvPr>
          <p:cNvSpPr txBox="1"/>
          <p:nvPr/>
        </p:nvSpPr>
        <p:spPr>
          <a:xfrm>
            <a:off x="817920" y="5804430"/>
            <a:ext cx="3481026" cy="239636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lang="en-US" sz="1200" b="0" i="0" dirty="0">
                <a:effectLst/>
                <a:latin typeface="Arial" panose="020B0604020202020204" pitchFamily="34" charset="0"/>
              </a:rPr>
              <a:t>The program equipped </a:t>
            </a:r>
            <a:r>
              <a:rPr lang="en-US" sz="1200" dirty="0">
                <a:latin typeface="Arial" panose="020B0604020202020204" pitchFamily="34" charset="0"/>
              </a:rPr>
              <a:t>with rewinding</a:t>
            </a:r>
            <a:endParaRPr kumimoji="0" lang="en-US" sz="12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756D4-8135-4741-B3EA-5AF686A60A98}"/>
              </a:ext>
            </a:extLst>
          </p:cNvPr>
          <p:cNvSpPr txBox="1"/>
          <p:nvPr/>
        </p:nvSpPr>
        <p:spPr>
          <a:xfrm>
            <a:off x="5814323" y="1690063"/>
            <a:ext cx="4887310" cy="3493639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57DFE-2EFE-4A13-89EF-8B3A57D46F36}"/>
              </a:ext>
            </a:extLst>
          </p:cNvPr>
          <p:cNvSpPr txBox="1"/>
          <p:nvPr/>
        </p:nvSpPr>
        <p:spPr>
          <a:xfrm>
            <a:off x="5946753" y="1789301"/>
            <a:ext cx="4622449" cy="3752194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br>
              <a:rPr lang="en-US" sz="2000" dirty="0"/>
            </a:b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FE4F9A-E9B9-439F-ACA4-3A199F30C44D}"/>
              </a:ext>
            </a:extLst>
          </p:cNvPr>
          <p:cNvSpPr/>
          <p:nvPr/>
        </p:nvSpPr>
        <p:spPr>
          <a:xfrm>
            <a:off x="9644054" y="1806580"/>
            <a:ext cx="2368641" cy="38806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477C4D-AD67-47A8-AC04-164898060756}"/>
              </a:ext>
            </a:extLst>
          </p:cNvPr>
          <p:cNvSpPr/>
          <p:nvPr/>
        </p:nvSpPr>
        <p:spPr>
          <a:xfrm>
            <a:off x="5255566" y="1806581"/>
            <a:ext cx="4065552" cy="38806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D52A55-CCEE-4230-AFDE-593D58B4C8B9}"/>
              </a:ext>
            </a:extLst>
          </p:cNvPr>
          <p:cNvSpPr/>
          <p:nvPr/>
        </p:nvSpPr>
        <p:spPr>
          <a:xfrm>
            <a:off x="5336261" y="2344153"/>
            <a:ext cx="1120462" cy="59242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Intercept Call to 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C6CD6B-85CA-4378-9569-2F5D72D40839}"/>
              </a:ext>
            </a:extLst>
          </p:cNvPr>
          <p:cNvSpPr/>
          <p:nvPr/>
        </p:nvSpPr>
        <p:spPr>
          <a:xfrm>
            <a:off x="10619464" y="2342417"/>
            <a:ext cx="1120462" cy="59242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Invoke 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0D08B3-DCFA-4217-B949-3C4AA224C4E9}"/>
              </a:ext>
            </a:extLst>
          </p:cNvPr>
          <p:cNvSpPr/>
          <p:nvPr/>
        </p:nvSpPr>
        <p:spPr>
          <a:xfrm>
            <a:off x="8897332" y="2343077"/>
            <a:ext cx="1174446" cy="59242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Domain Transition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A7C16F4B-1B94-49EE-A2FD-F0C0C75A88DA}"/>
              </a:ext>
            </a:extLst>
          </p:cNvPr>
          <p:cNvSpPr/>
          <p:nvPr/>
        </p:nvSpPr>
        <p:spPr>
          <a:xfrm>
            <a:off x="10518881" y="3470681"/>
            <a:ext cx="1288797" cy="904593"/>
          </a:xfrm>
          <a:prstGeom prst="diamond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fault?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E4153B-8747-4F97-99AA-0D9A6EB54012}"/>
              </a:ext>
            </a:extLst>
          </p:cNvPr>
          <p:cNvSpPr/>
          <p:nvPr/>
        </p:nvSpPr>
        <p:spPr>
          <a:xfrm>
            <a:off x="8870842" y="4932891"/>
            <a:ext cx="1120462" cy="592428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Transition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8DBD20-2634-46F3-B756-CFBA83402559}"/>
              </a:ext>
            </a:extLst>
          </p:cNvPr>
          <p:cNvSpPr/>
          <p:nvPr/>
        </p:nvSpPr>
        <p:spPr>
          <a:xfrm>
            <a:off x="8870839" y="3626762"/>
            <a:ext cx="1120462" cy="592428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Transition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7DA3C9-EE6C-49DD-B5B2-283465117A13}"/>
              </a:ext>
            </a:extLst>
          </p:cNvPr>
          <p:cNvSpPr/>
          <p:nvPr/>
        </p:nvSpPr>
        <p:spPr>
          <a:xfrm>
            <a:off x="10603049" y="4932891"/>
            <a:ext cx="1120462" cy="592428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Catch Fault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D3C568B-85D6-4FD9-BE99-1E6E479B95D4}"/>
              </a:ext>
            </a:extLst>
          </p:cNvPr>
          <p:cNvCxnSpPr>
            <a:cxnSpLocks/>
            <a:stCxn id="14" idx="3"/>
            <a:endCxn id="33" idx="1"/>
          </p:cNvCxnSpPr>
          <p:nvPr/>
        </p:nvCxnSpPr>
        <p:spPr>
          <a:xfrm>
            <a:off x="6456723" y="2640367"/>
            <a:ext cx="365691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1DB6A49-4A17-49C1-8B8F-6D34073D5D5C}"/>
              </a:ext>
            </a:extLst>
          </p:cNvPr>
          <p:cNvCxnSpPr>
            <a:cxnSpLocks/>
            <a:stCxn id="33" idx="3"/>
            <a:endCxn id="40" idx="1"/>
          </p:cNvCxnSpPr>
          <p:nvPr/>
        </p:nvCxnSpPr>
        <p:spPr>
          <a:xfrm>
            <a:off x="7692055" y="2640367"/>
            <a:ext cx="259986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F24F33B-75BA-4B89-B8FF-4A0081214405}"/>
              </a:ext>
            </a:extLst>
          </p:cNvPr>
          <p:cNvCxnSpPr>
            <a:cxnSpLocks/>
            <a:stCxn id="16" idx="3"/>
            <a:endCxn id="15" idx="1"/>
          </p:cNvCxnSpPr>
          <p:nvPr/>
        </p:nvCxnSpPr>
        <p:spPr>
          <a:xfrm flipV="1">
            <a:off x="10071778" y="2638631"/>
            <a:ext cx="547686" cy="66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71FB4A-6866-4346-A8EE-96D442CD6CBB}"/>
              </a:ext>
            </a:extLst>
          </p:cNvPr>
          <p:cNvCxnSpPr>
            <a:cxnSpLocks/>
          </p:cNvCxnSpPr>
          <p:nvPr/>
        </p:nvCxnSpPr>
        <p:spPr>
          <a:xfrm>
            <a:off x="11164753" y="4375273"/>
            <a:ext cx="0" cy="557621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FDBA7C-7A45-4BE6-9216-C0E16EA02585}"/>
              </a:ext>
            </a:extLst>
          </p:cNvPr>
          <p:cNvCxnSpPr>
            <a:cxnSpLocks/>
            <a:stCxn id="20" idx="1"/>
            <a:endCxn id="18" idx="3"/>
          </p:cNvCxnSpPr>
          <p:nvPr/>
        </p:nvCxnSpPr>
        <p:spPr>
          <a:xfrm flipH="1">
            <a:off x="9991304" y="5229105"/>
            <a:ext cx="611745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9DF460-F953-493B-AB54-A2F610875D3D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 flipH="1">
            <a:off x="11163280" y="2934845"/>
            <a:ext cx="16415" cy="53583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DBCF76-ACB6-4FCD-B866-9220E7948E9D}"/>
              </a:ext>
            </a:extLst>
          </p:cNvPr>
          <p:cNvCxnSpPr>
            <a:cxnSpLocks/>
            <a:stCxn id="17" idx="1"/>
            <a:endCxn id="19" idx="3"/>
          </p:cNvCxnSpPr>
          <p:nvPr/>
        </p:nvCxnSpPr>
        <p:spPr>
          <a:xfrm flipH="1" flipV="1">
            <a:off x="9991301" y="3922976"/>
            <a:ext cx="527580" cy="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081C80-A175-4C16-9A92-A05E5B3C99FA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896492" y="1701835"/>
            <a:ext cx="0" cy="64231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11552AF-8CB5-4134-B691-D536D6119A27}"/>
              </a:ext>
            </a:extLst>
          </p:cNvPr>
          <p:cNvSpPr txBox="1"/>
          <p:nvPr/>
        </p:nvSpPr>
        <p:spPr>
          <a:xfrm>
            <a:off x="10083015" y="3589978"/>
            <a:ext cx="42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E8C7CD-8F35-4BB0-BFAD-7C3884217BA4}"/>
              </a:ext>
            </a:extLst>
          </p:cNvPr>
          <p:cNvSpPr txBox="1"/>
          <p:nvPr/>
        </p:nvSpPr>
        <p:spPr>
          <a:xfrm>
            <a:off x="11142885" y="4394701"/>
            <a:ext cx="49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289834-BD5C-4476-B161-125E8A2E8763}"/>
              </a:ext>
            </a:extLst>
          </p:cNvPr>
          <p:cNvSpPr txBox="1"/>
          <p:nvPr/>
        </p:nvSpPr>
        <p:spPr>
          <a:xfrm>
            <a:off x="7692055" y="1806558"/>
            <a:ext cx="158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Main Domain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D51B04-D118-416F-AC99-77B9962B5E08}"/>
              </a:ext>
            </a:extLst>
          </p:cNvPr>
          <p:cNvSpPr txBox="1"/>
          <p:nvPr/>
        </p:nvSpPr>
        <p:spPr>
          <a:xfrm>
            <a:off x="10262023" y="1797130"/>
            <a:ext cx="1635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New Domain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076E25-E9E8-4119-8AB0-730CDCE5EF2B}"/>
              </a:ext>
            </a:extLst>
          </p:cNvPr>
          <p:cNvSpPr/>
          <p:nvPr/>
        </p:nvSpPr>
        <p:spPr>
          <a:xfrm>
            <a:off x="6822414" y="2221133"/>
            <a:ext cx="869641" cy="838467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8914D3-0D96-4804-A77B-AD1136AC03CB}"/>
              </a:ext>
            </a:extLst>
          </p:cNvPr>
          <p:cNvSpPr/>
          <p:nvPr/>
        </p:nvSpPr>
        <p:spPr>
          <a:xfrm>
            <a:off x="6800964" y="3603455"/>
            <a:ext cx="1609839" cy="639041"/>
          </a:xfrm>
          <a:prstGeom prst="rect">
            <a:avLst/>
          </a:prstGeom>
          <a:solidFill>
            <a:srgbClr val="E2F0D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lvl="1" algn="ctr">
              <a:spcBef>
                <a:spcPts val="8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Return to Caller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689D007-9AD4-43CB-ADB6-F88E8DD831F5}"/>
              </a:ext>
            </a:extLst>
          </p:cNvPr>
          <p:cNvCxnSpPr>
            <a:cxnSpLocks/>
            <a:stCxn id="19" idx="1"/>
            <a:endCxn id="34" idx="3"/>
          </p:cNvCxnSpPr>
          <p:nvPr/>
        </p:nvCxnSpPr>
        <p:spPr bwMode="auto">
          <a:xfrm flipH="1">
            <a:off x="8410803" y="3922976"/>
            <a:ext cx="460036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636D3B0-36BE-4376-A6F9-AF45609BC9F8}"/>
              </a:ext>
            </a:extLst>
          </p:cNvPr>
          <p:cNvSpPr/>
          <p:nvPr/>
        </p:nvSpPr>
        <p:spPr>
          <a:xfrm>
            <a:off x="7025841" y="4932891"/>
            <a:ext cx="1384959" cy="592428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Rewind and Discard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227D51C-6D6A-4D49-A2DE-32419C8B1720}"/>
              </a:ext>
            </a:extLst>
          </p:cNvPr>
          <p:cNvCxnSpPr>
            <a:cxnSpLocks/>
          </p:cNvCxnSpPr>
          <p:nvPr/>
        </p:nvCxnSpPr>
        <p:spPr bwMode="auto">
          <a:xfrm flipH="1">
            <a:off x="8410802" y="5229105"/>
            <a:ext cx="460037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E2651A42-59D1-493D-A26D-EA30C629E584}"/>
              </a:ext>
            </a:extLst>
          </p:cNvPr>
          <p:cNvSpPr/>
          <p:nvPr/>
        </p:nvSpPr>
        <p:spPr>
          <a:xfrm>
            <a:off x="7952041" y="2221133"/>
            <a:ext cx="681925" cy="83846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Caller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94AF3A5-AF29-481E-8170-3C7E878050E5}"/>
              </a:ext>
            </a:extLst>
          </p:cNvPr>
          <p:cNvCxnSpPr>
            <a:cxnSpLocks/>
            <a:stCxn id="40" idx="3"/>
            <a:endCxn id="16" idx="1"/>
          </p:cNvCxnSpPr>
          <p:nvPr/>
        </p:nvCxnSpPr>
        <p:spPr>
          <a:xfrm flipV="1">
            <a:off x="8633966" y="2639291"/>
            <a:ext cx="263366" cy="107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F11962AC-7675-4ADC-B098-478FE35C965D}"/>
              </a:ext>
            </a:extLst>
          </p:cNvPr>
          <p:cNvSpPr/>
          <p:nvPr/>
        </p:nvSpPr>
        <p:spPr bwMode="auto">
          <a:xfrm rot="1875809">
            <a:off x="9236411" y="553872"/>
            <a:ext cx="1459787" cy="917827"/>
          </a:xfrm>
          <a:prstGeom prst="wedgeEllipse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dirty="0" err="1">
                <a:solidFill>
                  <a:schemeClr val="tx1"/>
                </a:solidFill>
              </a:rPr>
              <a:t>SDRaD</a:t>
            </a:r>
            <a:r>
              <a:rPr lang="en-US" dirty="0">
                <a:solidFill>
                  <a:schemeClr val="tx1"/>
                </a:solidFill>
              </a:rPr>
              <a:t> Isolation</a:t>
            </a:r>
          </a:p>
        </p:txBody>
      </p:sp>
      <p:sp>
        <p:nvSpPr>
          <p:cNvPr id="59" name="Speech Bubble: Oval 58">
            <a:extLst>
              <a:ext uri="{FF2B5EF4-FFF2-40B4-BE49-F238E27FC236}">
                <a16:creationId xmlns:a16="http://schemas.microsoft.com/office/drawing/2014/main" id="{F548E0F5-F8A3-4811-AD20-1446DF1944DB}"/>
              </a:ext>
            </a:extLst>
          </p:cNvPr>
          <p:cNvSpPr/>
          <p:nvPr/>
        </p:nvSpPr>
        <p:spPr bwMode="auto">
          <a:xfrm rot="1283124">
            <a:off x="10771059" y="5704284"/>
            <a:ext cx="1638939" cy="1081087"/>
          </a:xfrm>
          <a:prstGeom prst="wedgeEllipse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Error Handling Mechanism</a:t>
            </a:r>
          </a:p>
        </p:txBody>
      </p:sp>
      <p:sp>
        <p:nvSpPr>
          <p:cNvPr id="60" name="Speech Bubble: Oval 59">
            <a:extLst>
              <a:ext uri="{FF2B5EF4-FFF2-40B4-BE49-F238E27FC236}">
                <a16:creationId xmlns:a16="http://schemas.microsoft.com/office/drawing/2014/main" id="{E17973A9-EFA6-48FA-B643-1E68A5FDC9E5}"/>
              </a:ext>
            </a:extLst>
          </p:cNvPr>
          <p:cNvSpPr/>
          <p:nvPr/>
        </p:nvSpPr>
        <p:spPr bwMode="auto">
          <a:xfrm rot="1283124">
            <a:off x="5187969" y="4612873"/>
            <a:ext cx="1555740" cy="937113"/>
          </a:xfrm>
          <a:prstGeom prst="wedgeEllipse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Domain Transition</a:t>
            </a:r>
          </a:p>
        </p:txBody>
      </p:sp>
      <p:sp>
        <p:nvSpPr>
          <p:cNvPr id="61" name="Speech Bubble: Oval 60">
            <a:extLst>
              <a:ext uri="{FF2B5EF4-FFF2-40B4-BE49-F238E27FC236}">
                <a16:creationId xmlns:a16="http://schemas.microsoft.com/office/drawing/2014/main" id="{D1180F26-D6A0-44F5-8E89-8B608C36A20E}"/>
              </a:ext>
            </a:extLst>
          </p:cNvPr>
          <p:cNvSpPr/>
          <p:nvPr/>
        </p:nvSpPr>
        <p:spPr bwMode="auto">
          <a:xfrm rot="1283124">
            <a:off x="8234694" y="5655933"/>
            <a:ext cx="1638939" cy="606410"/>
          </a:xfrm>
          <a:prstGeom prst="wedgeEllipse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1600" dirty="0" err="1">
                <a:solidFill>
                  <a:schemeClr val="tx1"/>
                </a:solidFill>
                <a:latin typeface="+mn-lt"/>
              </a:rPr>
              <a:t>SDRaD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Rewinding</a:t>
            </a:r>
          </a:p>
        </p:txBody>
      </p: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ACF7C3AE-78D0-4AA6-A5C9-72DC009E8D6F}"/>
              </a:ext>
            </a:extLst>
          </p:cNvPr>
          <p:cNvSpPr/>
          <p:nvPr/>
        </p:nvSpPr>
        <p:spPr bwMode="auto">
          <a:xfrm rot="1875809">
            <a:off x="5540701" y="699977"/>
            <a:ext cx="1459787" cy="724301"/>
          </a:xfrm>
          <a:prstGeom prst="wedgeEllipse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en-US" dirty="0" err="1">
                <a:solidFill>
                  <a:schemeClr val="tx1"/>
                </a:solidFill>
              </a:rPr>
              <a:t>SDRaD</a:t>
            </a:r>
            <a:r>
              <a:rPr lang="en-US" dirty="0">
                <a:solidFill>
                  <a:schemeClr val="tx1"/>
                </a:solidFill>
              </a:rPr>
              <a:t> API</a:t>
            </a:r>
          </a:p>
        </p:txBody>
      </p: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980DE667-62B4-497C-AB2E-11A830767156}"/>
              </a:ext>
            </a:extLst>
          </p:cNvPr>
          <p:cNvSpPr/>
          <p:nvPr/>
        </p:nvSpPr>
        <p:spPr bwMode="auto">
          <a:xfrm rot="20674431">
            <a:off x="7161551" y="156686"/>
            <a:ext cx="1964015" cy="1286391"/>
          </a:xfrm>
          <a:prstGeom prst="wedgeEllipse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dirty="0" err="1">
                <a:solidFill>
                  <a:schemeClr val="tx1"/>
                </a:solidFill>
              </a:rPr>
              <a:t>SDRaD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spcBef>
                <a:spcPts val="800"/>
              </a:spcBef>
            </a:pPr>
            <a:r>
              <a:rPr lang="en-US" dirty="0">
                <a:solidFill>
                  <a:schemeClr val="tx1"/>
                </a:solidFill>
              </a:rPr>
              <a:t>Domain Interaction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C45C-6564-453B-9086-7B1320D8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07" y="3771714"/>
            <a:ext cx="4540053" cy="1744481"/>
          </a:xfrm>
          <a:prstGeom prst="rect">
            <a:avLst/>
          </a:prstGeom>
        </p:spPr>
      </p:pic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26B0443A-66E4-40EA-92A7-66F354D1EBCE}"/>
              </a:ext>
            </a:extLst>
          </p:cNvPr>
          <p:cNvSpPr/>
          <p:nvPr/>
        </p:nvSpPr>
        <p:spPr bwMode="auto">
          <a:xfrm rot="20674431">
            <a:off x="4627248" y="3035210"/>
            <a:ext cx="1947825" cy="1215975"/>
          </a:xfrm>
          <a:prstGeom prst="wedgeEllipse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dirty="0" err="1">
                <a:solidFill>
                  <a:schemeClr val="tx1"/>
                </a:solidFill>
              </a:rPr>
              <a:t>SDRaD</a:t>
            </a:r>
            <a:r>
              <a:rPr lang="en-US" dirty="0">
                <a:solidFill>
                  <a:schemeClr val="tx1"/>
                </a:solidFill>
              </a:rPr>
              <a:t> Multithread Support?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3F523E0-F25E-4571-A24E-35090A45C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773" r="-494"/>
          <a:stretch/>
        </p:blipFill>
        <p:spPr>
          <a:xfrm>
            <a:off x="92653" y="1747360"/>
            <a:ext cx="4768661" cy="10810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C731BB-6CD1-4A29-8874-40982B5D801B}"/>
              </a:ext>
            </a:extLst>
          </p:cNvPr>
          <p:cNvSpPr txBox="1"/>
          <p:nvPr/>
        </p:nvSpPr>
        <p:spPr>
          <a:xfrm>
            <a:off x="1391769" y="3059299"/>
            <a:ext cx="2468954" cy="45179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Rewind</a:t>
            </a:r>
            <a:r>
              <a:rPr kumimoji="0" lang="en-US" sz="2000" b="0" i="0" u="none" strike="noStrike" kern="1000" cap="none" spc="-30" normalizeH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 and Discard</a:t>
            </a:r>
            <a:r>
              <a:rPr kumimoji="0" lang="en-US" sz="2000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!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83603DC-89B6-462E-B95B-73789E824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7" y="2852498"/>
            <a:ext cx="865398" cy="8653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6EA51AD-7C95-4E15-961C-A2F62A031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25" y="2784099"/>
            <a:ext cx="971527" cy="9715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D038F1-CDD3-37E2-B8F1-2A9177B41ABB}"/>
              </a:ext>
            </a:extLst>
          </p:cNvPr>
          <p:cNvSpPr txBox="1"/>
          <p:nvPr/>
        </p:nvSpPr>
        <p:spPr>
          <a:xfrm>
            <a:off x="3999266" y="5982636"/>
            <a:ext cx="7687196" cy="914400"/>
          </a:xfrm>
          <a:prstGeom prst="rect">
            <a:avLst/>
          </a:prstGeom>
        </p:spPr>
        <p:txBody>
          <a:bodyPr vert="horz" wrap="non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endParaRPr kumimoji="0" lang="en-US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Note that</a:t>
            </a:r>
            <a:r>
              <a:rPr lang="en-US" kern="1000" spc="-30" dirty="0">
                <a:solidFill>
                  <a:srgbClr val="181818"/>
                </a:solidFill>
                <a:latin typeface="Ericsson Hilda"/>
                <a:ea typeface="+mn-ea"/>
                <a:cs typeface="+mn-cs"/>
              </a:rPr>
              <a:t> heap isolation requires  domain-aware heap allocator: TLSF</a:t>
            </a:r>
            <a:endParaRPr kumimoji="0" lang="en-US" b="0" i="0" u="none" strike="noStrike" kern="1000" cap="none" spc="-30" normalizeH="0" baseline="0" noProof="0" dirty="0" err="1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8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9" grpId="0"/>
      <p:bldP spid="30" grpId="0"/>
      <p:bldP spid="31" grpId="0"/>
      <p:bldP spid="32" grpId="0"/>
      <p:bldP spid="33" grpId="0" animBg="1"/>
      <p:bldP spid="34" grpId="0" animBg="1"/>
      <p:bldP spid="36" grpId="0" animBg="1"/>
      <p:bldP spid="40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41" grpId="0" animBg="1"/>
      <p:bldP spid="42" grpId="0" animBg="1"/>
      <p:bldP spid="11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3DBF3-EB97-46A8-A0B4-8D2C1F282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Memcached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F839D-CE16-4592-A70C-94B51B1188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9425" y="1844675"/>
            <a:ext cx="11233150" cy="22923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Memcached is a high-performance, distributed memory object caching system</a:t>
            </a:r>
          </a:p>
          <a:p>
            <a:pPr lvl="1"/>
            <a:r>
              <a:rPr lang="en-US" dirty="0"/>
              <a:t>Written in C, known for its efficiency and low-level control.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/>
              <a:t>Focuses on high-performance caching, </a:t>
            </a:r>
            <a:r>
              <a:rPr lang="en-US" dirty="0">
                <a:solidFill>
                  <a:srgbClr val="E2007C"/>
                </a:solidFill>
                <a:ea typeface="+mn-ea"/>
                <a:cs typeface="+mn-cs"/>
              </a:rPr>
              <a:t>no persistent storage</a:t>
            </a:r>
          </a:p>
          <a:p>
            <a:pPr lvl="1"/>
            <a:r>
              <a:rPr lang="en-US" dirty="0"/>
              <a:t>Event-Based Application, maximizing its responsiveness and scalability.</a:t>
            </a:r>
          </a:p>
          <a:p>
            <a:pPr marL="183600" lvl="1" indent="0">
              <a:buNone/>
            </a:pPr>
            <a:endParaRPr lang="en-US" dirty="0"/>
          </a:p>
          <a:p>
            <a:pPr marL="183600" lvl="1" indent="0">
              <a:buNone/>
            </a:pPr>
            <a:endParaRPr lang="en-US" dirty="0"/>
          </a:p>
          <a:p>
            <a:pPr marL="183600" lvl="1" indent="0" algn="ctr">
              <a:buNone/>
            </a:pPr>
            <a:endParaRPr lang="en-US" dirty="0"/>
          </a:p>
          <a:p>
            <a:pPr marL="183600" lvl="1" indent="0" algn="ctr">
              <a:buNone/>
            </a:pPr>
            <a:endParaRPr lang="en-US" dirty="0"/>
          </a:p>
          <a:p>
            <a:pPr marL="183600" lvl="1" indent="0" algn="ctr">
              <a:buNone/>
            </a:pPr>
            <a:endParaRPr lang="en-US" dirty="0"/>
          </a:p>
          <a:p>
            <a:pPr marL="183600" lvl="1" indent="0" algn="ctr">
              <a:buNone/>
            </a:pPr>
            <a:endParaRPr lang="en-US" dirty="0"/>
          </a:p>
          <a:p>
            <a:pPr marL="183600" lvl="1" indent="0" algn="ctr">
              <a:buNone/>
            </a:pPr>
            <a:endParaRPr lang="en-US" dirty="0"/>
          </a:p>
          <a:p>
            <a:pPr marL="183600" lvl="1" indent="0" algn="ctr">
              <a:buNone/>
            </a:pPr>
            <a:r>
              <a:rPr lang="en-US" dirty="0"/>
              <a:t> </a:t>
            </a:r>
          </a:p>
          <a:p>
            <a:pPr lvl="7">
              <a:buFont typeface="Arial" panose="020B0604020202020204" pitchFamily="34" charset="0"/>
              <a:buChar char="•"/>
            </a:pPr>
            <a:endParaRPr lang="en-US" dirty="0"/>
          </a:p>
          <a:p>
            <a:pPr marL="183600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803275" lvl="3" indent="0"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94BF31-1258-4303-9A0A-A7FD66A1B125}"/>
              </a:ext>
            </a:extLst>
          </p:cNvPr>
          <p:cNvSpPr txBox="1"/>
          <p:nvPr/>
        </p:nvSpPr>
        <p:spPr>
          <a:xfrm>
            <a:off x="290080" y="4779783"/>
            <a:ext cx="11233150" cy="1457504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ctr" rtl="0" fontAlgn="base">
              <a:spcBef>
                <a:spcPts val="800"/>
              </a:spcBef>
              <a:spcAft>
                <a:spcPct val="0"/>
              </a:spcAft>
            </a:pPr>
            <a:endParaRPr lang="en-US" sz="2000" b="1" dirty="0">
              <a:solidFill>
                <a:schemeClr val="tx1"/>
              </a:solidFill>
              <a:latin typeface="+mn-lt"/>
            </a:endParaRPr>
          </a:p>
          <a:p>
            <a:pPr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tx1"/>
                </a:solidFill>
                <a:latin typeface="+mn-lt"/>
              </a:rPr>
              <a:t>SDRaD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 can make Memcached </a:t>
            </a:r>
            <a:r>
              <a:rPr lang="en-US" sz="2000" b="1" dirty="0">
                <a:solidFill>
                  <a:srgbClr val="7C479E"/>
                </a:solidFill>
                <a:latin typeface="+mn-lt"/>
              </a:rPr>
              <a:t>resilient against malicious requests </a:t>
            </a:r>
          </a:p>
          <a:p>
            <a:pPr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and  </a:t>
            </a:r>
            <a:r>
              <a:rPr lang="en-US" sz="2000" b="1" dirty="0">
                <a:solidFill>
                  <a:srgbClr val="7C479E"/>
                </a:solidFill>
                <a:latin typeface="+mn-lt"/>
              </a:rPr>
              <a:t>recover without affecting benign clients</a:t>
            </a:r>
            <a:endParaRPr kumimoji="0" lang="en-US" sz="2000" b="1" i="0" u="none" strike="noStrike" kern="1000" cap="none" spc="-30" normalizeH="0" baseline="0" noProof="0" dirty="0">
              <a:ln>
                <a:noFill/>
              </a:ln>
              <a:solidFill>
                <a:srgbClr val="7C479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1D215-C154-4E98-B8AB-702658B245C8}"/>
              </a:ext>
            </a:extLst>
          </p:cNvPr>
          <p:cNvSpPr txBox="1"/>
          <p:nvPr/>
        </p:nvSpPr>
        <p:spPr>
          <a:xfrm>
            <a:off x="5237019" y="476250"/>
            <a:ext cx="3703781" cy="221672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2E3F4-9A06-4671-B090-DF3C6F71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Memcached- </a:t>
            </a:r>
            <a:r>
              <a:rPr lang="en-US" dirty="0" err="1"/>
              <a:t>SDRaD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F9E16-FDDF-4F36-92F7-2C33F6D7DA15}"/>
              </a:ext>
            </a:extLst>
          </p:cNvPr>
          <p:cNvSpPr txBox="1"/>
          <p:nvPr/>
        </p:nvSpPr>
        <p:spPr>
          <a:xfrm>
            <a:off x="1328358" y="4310296"/>
            <a:ext cx="6094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43F25B-8492-4DBB-97E5-26AEE18BC390}"/>
              </a:ext>
            </a:extLst>
          </p:cNvPr>
          <p:cNvSpPr txBox="1">
            <a:spLocks/>
          </p:cNvSpPr>
          <p:nvPr/>
        </p:nvSpPr>
        <p:spPr>
          <a:xfrm>
            <a:off x="479425" y="1844675"/>
            <a:ext cx="8353426" cy="4392612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1800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54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72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/>
              <a:t>Proposal: </a:t>
            </a:r>
          </a:p>
          <a:p>
            <a:pPr lvl="1"/>
            <a:r>
              <a:rPr lang="en-US" dirty="0"/>
              <a:t>Each client event should be handled in a nested domain </a:t>
            </a:r>
          </a:p>
          <a:p>
            <a:pPr marL="183600" lvl="1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In case of memory corruption of any event, the abnormal domain exit occurs in the nested domain</a:t>
            </a:r>
          </a:p>
          <a:p>
            <a:endParaRPr lang="en-US" dirty="0"/>
          </a:p>
          <a:p>
            <a:pPr lvl="1"/>
            <a:r>
              <a:rPr lang="en-US" dirty="0"/>
              <a:t>Memcached close the related connection, handling another client request</a:t>
            </a:r>
            <a:br>
              <a:rPr lang="en-US" dirty="0"/>
            </a:br>
            <a:r>
              <a:rPr lang="en-US" dirty="0"/>
              <a:t>without restarting </a:t>
            </a:r>
          </a:p>
          <a:p>
            <a:pPr marL="183600" lvl="1" indent="0">
              <a:buFont typeface="Ericsson Hilda" panose="00000500000000000000" pitchFamily="2" charset="0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 descr="A picture containing text, mammal, cartoon, circle&#10;&#10;Description automatically generated">
            <a:extLst>
              <a:ext uri="{FF2B5EF4-FFF2-40B4-BE49-F238E27FC236}">
                <a16:creationId xmlns:a16="http://schemas.microsoft.com/office/drawing/2014/main" id="{28FB17AE-EE4A-6712-6AA6-100E8D3A6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851" y="0"/>
            <a:ext cx="2320142" cy="232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E5E10-52E6-31D2-292B-F84A320F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My Movie">
            <a:hlinkClick r:id="" action="ppaction://media"/>
            <a:extLst>
              <a:ext uri="{FF2B5EF4-FFF2-40B4-BE49-F238E27FC236}">
                <a16:creationId xmlns:a16="http://schemas.microsoft.com/office/drawing/2014/main" id="{28245566-536E-417F-C7F8-B7FEE1B7ABB4}"/>
              </a:ext>
            </a:extLst>
          </p:cNvPr>
          <p:cNvPicPr>
            <a:picLocks noGrp="1" noChangeAspect="1"/>
          </p:cNvPicPr>
          <p:nvPr>
            <p:ph sz="quarter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" y="0"/>
            <a:ext cx="12191723" cy="6858000"/>
          </a:xfrm>
        </p:spPr>
      </p:pic>
    </p:spTree>
    <p:extLst>
      <p:ext uri="{BB962C8B-B14F-4D97-AF65-F5344CB8AC3E}">
        <p14:creationId xmlns:p14="http://schemas.microsoft.com/office/powerpoint/2010/main" val="173338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2E3F4-9A06-4671-B090-DF3C6F71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SDRaD</a:t>
            </a:r>
            <a:r>
              <a:rPr lang="en-US" dirty="0"/>
              <a:t> Performance Evaluation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F9E16-FDDF-4F36-92F7-2C33F6D7DA15}"/>
              </a:ext>
            </a:extLst>
          </p:cNvPr>
          <p:cNvSpPr txBox="1"/>
          <p:nvPr/>
        </p:nvSpPr>
        <p:spPr>
          <a:xfrm>
            <a:off x="1328358" y="4310296"/>
            <a:ext cx="6094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43F25B-8492-4DBB-97E5-26AEE18BC390}"/>
              </a:ext>
            </a:extLst>
          </p:cNvPr>
          <p:cNvSpPr txBox="1">
            <a:spLocks/>
          </p:cNvSpPr>
          <p:nvPr/>
        </p:nvSpPr>
        <p:spPr>
          <a:xfrm>
            <a:off x="479424" y="1844675"/>
            <a:ext cx="9036641" cy="4392612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1800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54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72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Rollback performance and latency on an abnormal domain exit</a:t>
            </a:r>
          </a:p>
          <a:p>
            <a:endParaRPr lang="en-US" dirty="0"/>
          </a:p>
          <a:p>
            <a:r>
              <a:rPr lang="en-US" dirty="0"/>
              <a:t>Performance impact of the isolation mechanism</a:t>
            </a:r>
          </a:p>
          <a:p>
            <a:endParaRPr lang="en-US" dirty="0"/>
          </a:p>
          <a:p>
            <a:r>
              <a:rPr lang="en-US" dirty="0"/>
              <a:t>Developer effort: ~550 LoC of the 29K </a:t>
            </a:r>
            <a:r>
              <a:rPr lang="en-US" dirty="0" err="1"/>
              <a:t>SLoC</a:t>
            </a:r>
            <a:r>
              <a:rPr lang="en-US" dirty="0"/>
              <a:t> code base (~2%)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  <a:p>
            <a:endParaRPr lang="en-US" dirty="0"/>
          </a:p>
          <a:p>
            <a:pPr marL="183600" lvl="1" indent="0">
              <a:buFont typeface="Ericsson Hilda" panose="00000500000000000000" pitchFamily="2" charset="0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56BB-45A4-45E4-9ECD-0CECA3496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9445160" cy="1081088"/>
          </a:xfrm>
        </p:spPr>
        <p:txBody>
          <a:bodyPr/>
          <a:lstStyle/>
          <a:p>
            <a:r>
              <a:rPr lang="en-US" dirty="0" err="1"/>
              <a:t>SDRaD</a:t>
            </a:r>
            <a:r>
              <a:rPr lang="en-US" dirty="0"/>
              <a:t> Performance Evaluation: Memcached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C675F-883D-4CC5-A580-7A9D49AD381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9424" y="1844675"/>
            <a:ext cx="10270351" cy="439261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Rollback performance and latency on an abnormal domain exit 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/>
              <a:t>Memcached v. 1.4.5: </a:t>
            </a:r>
            <a:r>
              <a:rPr lang="en-US" dirty="0">
                <a:hlinkClick r:id="rId2"/>
              </a:rPr>
              <a:t>C</a:t>
            </a:r>
            <a:r>
              <a:rPr lang="en-US" b="0" i="0" dirty="0">
                <a:effectLst/>
                <a:hlinkClick r:id="rId2"/>
              </a:rPr>
              <a:t>VE 2011-49717</a:t>
            </a:r>
            <a:endParaRPr lang="en-US" b="0" i="0" dirty="0">
              <a:effectLst/>
            </a:endParaRPr>
          </a:p>
          <a:p>
            <a:pPr lvl="1"/>
            <a:r>
              <a:rPr lang="en-US" b="0" i="0" dirty="0">
                <a:effectLst/>
              </a:rPr>
              <a:t>Creates a heap overflow </a:t>
            </a:r>
          </a:p>
          <a:p>
            <a:pPr lvl="1"/>
            <a:r>
              <a:rPr lang="en-US" dirty="0"/>
              <a:t>It triggers the domain violations </a:t>
            </a:r>
          </a:p>
          <a:p>
            <a:pPr lvl="1"/>
            <a:r>
              <a:rPr lang="en-US" dirty="0" err="1"/>
              <a:t>SDRaD</a:t>
            </a:r>
            <a:r>
              <a:rPr lang="en-US" dirty="0"/>
              <a:t> signal handling mechanism detects</a:t>
            </a:r>
          </a:p>
          <a:p>
            <a:pPr lvl="1"/>
            <a:r>
              <a:rPr lang="en-US" b="0" i="0" dirty="0">
                <a:effectLst/>
              </a:rPr>
              <a:t>Abnormal domain exit is occurred </a:t>
            </a:r>
          </a:p>
          <a:p>
            <a:pPr lvl="1"/>
            <a:endParaRPr lang="en-US" dirty="0">
              <a:latin typeface="+mj-lt"/>
            </a:endParaRPr>
          </a:p>
          <a:p>
            <a:pPr lvl="1"/>
            <a:endParaRPr lang="en-US" b="0" i="0" dirty="0">
              <a:effectLst/>
              <a:latin typeface="+mj-lt"/>
            </a:endParaRPr>
          </a:p>
          <a:p>
            <a:pPr lvl="1"/>
            <a:endParaRPr lang="en-US" dirty="0">
              <a:latin typeface="Arial" panose="020B0604020202020204" pitchFamily="34" charset="0"/>
            </a:endParaRPr>
          </a:p>
          <a:p>
            <a:endParaRPr lang="en-US" b="0" i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802A92-5904-4E21-B810-46277C1B0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808251"/>
              </p:ext>
            </p:extLst>
          </p:nvPr>
        </p:nvGraphicFramePr>
        <p:xfrm>
          <a:off x="734996" y="5230854"/>
          <a:ext cx="8691391" cy="8352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7039">
                  <a:extLst>
                    <a:ext uri="{9D8B030D-6E8A-4147-A177-3AD203B41FA5}">
                      <a16:colId xmlns:a16="http://schemas.microsoft.com/office/drawing/2014/main" val="153275921"/>
                    </a:ext>
                  </a:extLst>
                </a:gridCol>
                <a:gridCol w="5244352">
                  <a:extLst>
                    <a:ext uri="{9D8B030D-6E8A-4147-A177-3AD203B41FA5}">
                      <a16:colId xmlns:a16="http://schemas.microsoft.com/office/drawing/2014/main" val="716146714"/>
                    </a:ext>
                  </a:extLst>
                </a:gridCol>
              </a:tblGrid>
              <a:tr h="464450">
                <a:tc>
                  <a:txBody>
                    <a:bodyPr/>
                    <a:lstStyle/>
                    <a:p>
                      <a:r>
                        <a:rPr lang="en-US"/>
                        <a:t>Abnormal Domain Exits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Memcached Container Restart Time (Baseline)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252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3.46 </a:t>
                      </a:r>
                      <a:r>
                        <a:rPr lang="en-US"/>
                        <a:t>µs </a:t>
                      </a:r>
                      <a:r>
                        <a:rPr lang="en-CA"/>
                        <a:t>±0.9µs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400000µs  ± 19000µs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326310"/>
                  </a:ext>
                </a:extLst>
              </a:tr>
            </a:tbl>
          </a:graphicData>
        </a:graphic>
      </p:graphicFrame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F4AD1C2E-D90D-5AAB-0AA9-A8F71602B241}"/>
              </a:ext>
            </a:extLst>
          </p:cNvPr>
          <p:cNvSpPr/>
          <p:nvPr/>
        </p:nvSpPr>
        <p:spPr bwMode="auto">
          <a:xfrm>
            <a:off x="7512423" y="2315394"/>
            <a:ext cx="2412162" cy="2042710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en-US" sz="1200" dirty="0"/>
              <a:t>Reloading10GiB of data into Memcached took about 2 minutes</a:t>
            </a:r>
            <a:br>
              <a:rPr lang="en-US" sz="1200" dirty="0"/>
            </a:br>
            <a:r>
              <a:rPr lang="en-US" sz="1200" dirty="0"/>
              <a:t>(not taken into account in restart time) </a:t>
            </a:r>
          </a:p>
        </p:txBody>
      </p:sp>
    </p:spTree>
    <p:extLst>
      <p:ext uri="{BB962C8B-B14F-4D97-AF65-F5344CB8AC3E}">
        <p14:creationId xmlns:p14="http://schemas.microsoft.com/office/powerpoint/2010/main" val="369412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7C700A-4427-45BF-BCA3-9176F794F77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7080" y="1981255"/>
            <a:ext cx="8353426" cy="411684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Performance impact of the isolation mechanism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Yahoo Cloud Benchmark</a:t>
            </a:r>
          </a:p>
          <a:p>
            <a:pPr marL="469350" lvl="1" indent="-285750">
              <a:buFont typeface="Arial" panose="020B0604020202020204" pitchFamily="34" charset="0"/>
              <a:buChar char="•"/>
            </a:pPr>
            <a:r>
              <a:rPr lang="en-US" dirty="0"/>
              <a:t>Memcached Baseline</a:t>
            </a:r>
          </a:p>
          <a:p>
            <a:pPr marL="469350" lvl="1" indent="-285750">
              <a:buFont typeface="Arial" panose="020B0604020202020204" pitchFamily="34" charset="0"/>
              <a:buChar char="•"/>
            </a:pPr>
            <a:r>
              <a:rPr lang="en-US" dirty="0"/>
              <a:t>Memcached TLSF</a:t>
            </a:r>
          </a:p>
          <a:p>
            <a:pPr marL="469350" lvl="1" indent="-285750">
              <a:buFont typeface="Arial" panose="020B0604020202020204" pitchFamily="34" charset="0"/>
              <a:buChar char="•"/>
            </a:pPr>
            <a:r>
              <a:rPr lang="en-US" dirty="0"/>
              <a:t>Memcached </a:t>
            </a:r>
            <a:r>
              <a:rPr lang="en-US" dirty="0" err="1"/>
              <a:t>SDRaD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Reasonable performance overhead  </a:t>
            </a:r>
          </a:p>
          <a:p>
            <a:pPr marL="0" indent="0">
              <a:buNone/>
            </a:pPr>
            <a:r>
              <a:rPr lang="en-US" dirty="0"/>
              <a:t>	(3.0% – 7.3%)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0BFEF7-5DFD-451D-9269-8E7C403BE6BF}"/>
              </a:ext>
            </a:extLst>
          </p:cNvPr>
          <p:cNvSpPr txBox="1"/>
          <p:nvPr/>
        </p:nvSpPr>
        <p:spPr>
          <a:xfrm>
            <a:off x="8430309" y="5505936"/>
            <a:ext cx="2469361" cy="35314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lang="en-US" sz="1100" kern="1000" spc="-30" dirty="0">
                <a:solidFill>
                  <a:srgbClr val="181818"/>
                </a:solidFill>
                <a:latin typeface="Ericsson Hilda"/>
                <a:ea typeface="+mn-ea"/>
                <a:cs typeface="+mn-cs"/>
              </a:rPr>
              <a:t>Number of </a:t>
            </a:r>
            <a:r>
              <a:rPr kumimoji="0" lang="en-US" sz="1100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threads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60873-C4BB-460A-B3FC-A6A7EFBF0BA0}"/>
              </a:ext>
            </a:extLst>
          </p:cNvPr>
          <p:cNvSpPr txBox="1"/>
          <p:nvPr/>
        </p:nvSpPr>
        <p:spPr>
          <a:xfrm rot="16200000">
            <a:off x="5770210" y="2317860"/>
            <a:ext cx="2469361" cy="35314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lang="en-US" sz="1100" kern="1000" spc="-30" dirty="0">
                <a:solidFill>
                  <a:srgbClr val="181818"/>
                </a:solidFill>
                <a:latin typeface="Ericsson Hilda"/>
                <a:ea typeface="+mn-ea"/>
                <a:cs typeface="+mn-cs"/>
              </a:rPr>
              <a:t>Throughput (kbps)</a:t>
            </a:r>
            <a:endParaRPr kumimoji="0" lang="en-US" sz="11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8B9FD-AA64-431B-9946-EE2E51D65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958" y="2110058"/>
            <a:ext cx="5899786" cy="3267075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91585DB-F45C-4214-BA01-B877F35EFEB6}"/>
              </a:ext>
            </a:extLst>
          </p:cNvPr>
          <p:cNvSpPr/>
          <p:nvPr/>
        </p:nvSpPr>
        <p:spPr bwMode="auto">
          <a:xfrm>
            <a:off x="4596287" y="4740623"/>
            <a:ext cx="2083568" cy="171780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Note: Highest overhead is coming from single-thread</a:t>
            </a:r>
          </a:p>
          <a:p>
            <a:pPr algn="l">
              <a:spcBef>
                <a:spcPts val="800"/>
              </a:spcBef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91CA04-CFBF-5B2A-013E-9351B67C6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9445160" cy="1081088"/>
          </a:xfrm>
        </p:spPr>
        <p:txBody>
          <a:bodyPr/>
          <a:lstStyle/>
          <a:p>
            <a:r>
              <a:rPr lang="en-US" dirty="0" err="1"/>
              <a:t>SDRaD</a:t>
            </a:r>
            <a:r>
              <a:rPr lang="en-US" dirty="0"/>
              <a:t> Performance Evaluation: Memcached</a:t>
            </a:r>
          </a:p>
        </p:txBody>
      </p:sp>
    </p:spTree>
    <p:extLst>
      <p:ext uri="{BB962C8B-B14F-4D97-AF65-F5344CB8AC3E}">
        <p14:creationId xmlns:p14="http://schemas.microsoft.com/office/powerpoint/2010/main" val="132445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1BEE-E30B-40F7-9A62-A3159DA4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D7DC4-34BA-4C86-8CD6-95954A91B7A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317" y="1820896"/>
            <a:ext cx="9597894" cy="439261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Introducing secure rewind and discard with isolated domains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a novel scheme to improve software resilience against run-time attacks</a:t>
            </a:r>
          </a:p>
          <a:p>
            <a:pPr lvl="1"/>
            <a:r>
              <a:rPr lang="en-US" dirty="0"/>
              <a:t>capable of rewinding the application state in a victim application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Providing  </a:t>
            </a:r>
            <a:r>
              <a:rPr lang="en-US" b="1" dirty="0" err="1">
                <a:solidFill>
                  <a:srgbClr val="7C479E"/>
                </a:solidFill>
              </a:rPr>
              <a:t>SDRaD</a:t>
            </a:r>
            <a:r>
              <a:rPr lang="en-US" dirty="0"/>
              <a:t>, a realization of secure rollback for commodity 64-bit x86 processor with PKU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Applying</a:t>
            </a:r>
            <a:r>
              <a:rPr lang="en-US" dirty="0"/>
              <a:t> </a:t>
            </a:r>
            <a:r>
              <a:rPr lang="en-US" dirty="0" err="1"/>
              <a:t>SDRaD</a:t>
            </a:r>
            <a:r>
              <a:rPr lang="en-US" dirty="0"/>
              <a:t> to </a:t>
            </a:r>
            <a:r>
              <a:rPr lang="en-US" b="1" dirty="0">
                <a:solidFill>
                  <a:srgbClr val="7C479E"/>
                </a:solidFill>
              </a:rPr>
              <a:t>Memcached, NGINX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en-US" b="1" dirty="0">
                <a:solidFill>
                  <a:srgbClr val="7C479E"/>
                </a:solidFill>
              </a:rPr>
              <a:t> OpenSSL</a:t>
            </a:r>
            <a:r>
              <a:rPr lang="en-US" dirty="0"/>
              <a:t> as case studies and show that </a:t>
            </a:r>
            <a:r>
              <a:rPr lang="en-US" dirty="0" err="1"/>
              <a:t>SDRaD</a:t>
            </a:r>
            <a:r>
              <a:rPr lang="en-US" dirty="0"/>
              <a:t> can be used with minor changes to application code and with a reasonable performance overhead (3.0% – 7.3%)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7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18F591-8E05-4BA0-B8C5-0498FC8BA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532" y="3624147"/>
            <a:ext cx="1524000" cy="1257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FD2473-A1D8-4F47-BE9D-C6B8474469B5}"/>
              </a:ext>
            </a:extLst>
          </p:cNvPr>
          <p:cNvSpPr txBox="1"/>
          <p:nvPr/>
        </p:nvSpPr>
        <p:spPr>
          <a:xfrm>
            <a:off x="3925229" y="1764618"/>
            <a:ext cx="3679902" cy="1307419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A330B-EE5D-4CD6-948C-7E099E3991CE}"/>
              </a:ext>
            </a:extLst>
          </p:cNvPr>
          <p:cNvSpPr txBox="1"/>
          <p:nvPr/>
        </p:nvSpPr>
        <p:spPr>
          <a:xfrm>
            <a:off x="3925229" y="1639229"/>
            <a:ext cx="3401122" cy="1432808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45F143-A005-48A3-97E9-08EEB7392992}"/>
              </a:ext>
            </a:extLst>
          </p:cNvPr>
          <p:cNvSpPr txBox="1"/>
          <p:nvPr/>
        </p:nvSpPr>
        <p:spPr>
          <a:xfrm>
            <a:off x="3987857" y="4281944"/>
            <a:ext cx="3317489" cy="802950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D7408-5ACE-4250-902A-5EA628FE68A3}"/>
              </a:ext>
            </a:extLst>
          </p:cNvPr>
          <p:cNvSpPr txBox="1"/>
          <p:nvPr/>
        </p:nvSpPr>
        <p:spPr>
          <a:xfrm>
            <a:off x="4134682" y="4315460"/>
            <a:ext cx="2966225" cy="680349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117B2-81C4-4AB5-9186-20266BC7F48B}"/>
              </a:ext>
            </a:extLst>
          </p:cNvPr>
          <p:cNvSpPr txBox="1"/>
          <p:nvPr/>
        </p:nvSpPr>
        <p:spPr>
          <a:xfrm>
            <a:off x="3987857" y="4270856"/>
            <a:ext cx="3162669" cy="680349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C07123-895E-4C38-8E5D-BFA0BAE97C07}"/>
              </a:ext>
            </a:extLst>
          </p:cNvPr>
          <p:cNvSpPr txBox="1"/>
          <p:nvPr/>
        </p:nvSpPr>
        <p:spPr>
          <a:xfrm>
            <a:off x="4876239" y="4834054"/>
            <a:ext cx="2575932" cy="769434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Thank you </a:t>
            </a:r>
          </a:p>
        </p:txBody>
      </p:sp>
      <p:pic>
        <p:nvPicPr>
          <p:cNvPr id="4" name="Picture 3" descr="A picture containing text, mammal, cartoon, circle&#10;&#10;Description automatically generated">
            <a:extLst>
              <a:ext uri="{FF2B5EF4-FFF2-40B4-BE49-F238E27FC236}">
                <a16:creationId xmlns:a16="http://schemas.microsoft.com/office/drawing/2014/main" id="{4A233240-E28F-61B6-76AE-5DE5A2321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48" y="1428554"/>
            <a:ext cx="2853390" cy="2853390"/>
          </a:xfrm>
          <a:prstGeom prst="rect">
            <a:avLst/>
          </a:prstGeom>
        </p:spPr>
      </p:pic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7FD01CA-091A-AC76-5271-3EE22F3BE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81" y="1639229"/>
            <a:ext cx="2238132" cy="22381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B3D02B-5B55-5278-11FA-9A07655BC98C}"/>
              </a:ext>
            </a:extLst>
          </p:cNvPr>
          <p:cNvSpPr txBox="1"/>
          <p:nvPr/>
        </p:nvSpPr>
        <p:spPr>
          <a:xfrm>
            <a:off x="7305346" y="3818084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https://secure-rewind-and-discard.github.io/</a:t>
            </a:r>
          </a:p>
        </p:txBody>
      </p:sp>
    </p:spTree>
    <p:extLst>
      <p:ext uri="{BB962C8B-B14F-4D97-AF65-F5344CB8AC3E}">
        <p14:creationId xmlns:p14="http://schemas.microsoft.com/office/powerpoint/2010/main" val="381453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7D4468-58D5-40D1-8182-8FDBCEF77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87" y="451369"/>
            <a:ext cx="10521950" cy="1081088"/>
          </a:xfrm>
        </p:spPr>
        <p:txBody>
          <a:bodyPr/>
          <a:lstStyle/>
          <a:p>
            <a:r>
              <a:rPr lang="en-US" dirty="0"/>
              <a:t>Memory-related run-time attacks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3A08AF-E8DD-44C5-A85C-B1192DD283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9425" y="1844676"/>
            <a:ext cx="11210348" cy="3745633"/>
          </a:xfrm>
        </p:spPr>
        <p:txBody>
          <a:bodyPr/>
          <a:lstStyle/>
          <a:p>
            <a:pPr marL="0" indent="0">
              <a:buNone/>
            </a:pPr>
            <a:r>
              <a:rPr lang="en-US" spc="10" dirty="0"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pc="1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oftware written in </a:t>
            </a:r>
            <a:r>
              <a:rPr lang="en-US" dirty="0">
                <a:solidFill>
                  <a:srgbClr val="E2007C"/>
                </a:solidFill>
                <a:latin typeface="Ericsson Hilda" panose="00000500000000000000" pitchFamily="2" charset="0"/>
              </a:rPr>
              <a:t>memory-unsafe programming languages</a:t>
            </a:r>
            <a:r>
              <a:rPr lang="en-US" spc="1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e.g., C and C++ </a:t>
            </a:r>
            <a:br>
              <a:rPr lang="en-US" spc="1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pc="1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 suffer from various </a:t>
            </a:r>
            <a:r>
              <a:rPr lang="en-US" dirty="0">
                <a:solidFill>
                  <a:srgbClr val="E2007C"/>
                </a:solidFill>
                <a:latin typeface="Ericsson Hilda" panose="00000500000000000000" pitchFamily="2" charset="0"/>
              </a:rPr>
              <a:t>memory-related errors</a:t>
            </a:r>
            <a:r>
              <a:rPr lang="en-US" spc="1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buFont typeface="Arial" charset="0"/>
              <a:buNone/>
              <a:defRPr/>
            </a:pPr>
            <a:endParaRPr lang="en-US" sz="2000" dirty="0">
              <a:cs typeface="MS PGothic" pitchFamily="34" charset="-128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sz="2000" dirty="0">
                <a:cs typeface="MS PGothic" pitchFamily="34" charset="-128"/>
              </a:rPr>
              <a:t>Memory errors may allow </a:t>
            </a:r>
            <a:r>
              <a:rPr lang="en-US" dirty="0">
                <a:solidFill>
                  <a:srgbClr val="E2007C"/>
                </a:solidFill>
                <a:latin typeface="Ericsson Hilda" panose="00000500000000000000" pitchFamily="2" charset="0"/>
              </a:rPr>
              <a:t>run-time attacks </a:t>
            </a:r>
            <a:r>
              <a:rPr lang="en-US" sz="2000" dirty="0">
                <a:cs typeface="MS PGothic" pitchFamily="34" charset="-128"/>
              </a:rPr>
              <a:t>to </a:t>
            </a:r>
            <a:r>
              <a:rPr lang="en-US" dirty="0">
                <a:solidFill>
                  <a:srgbClr val="E2007C"/>
                </a:solidFill>
                <a:latin typeface="Ericsson Hilda" panose="00000500000000000000" pitchFamily="2" charset="0"/>
              </a:rPr>
              <a:t>compromise program behavior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cs typeface="MS PGothic" pitchFamily="34" charset="-128"/>
              </a:rPr>
              <a:t>Control-flow attacks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Data-oriented attacks</a:t>
            </a:r>
          </a:p>
          <a:p>
            <a:pPr marL="0" indent="0">
              <a:buNone/>
              <a:defRPr/>
            </a:pPr>
            <a:endParaRPr lang="en-US" dirty="0">
              <a:cs typeface="MS PGothic" pitchFamily="34" charset="-128"/>
            </a:endParaRPr>
          </a:p>
          <a:p>
            <a:pPr marL="0" indent="0" eaLnBrk="1" hangingPunct="1">
              <a:buNone/>
              <a:defRPr/>
            </a:pPr>
            <a:endParaRPr lang="en-US" b="0" dirty="0">
              <a:cs typeface="MS PGothic" pitchFamily="34" charset="-128"/>
            </a:endParaRPr>
          </a:p>
          <a:p>
            <a:pPr marL="0" indent="0" eaLnBrk="1" hangingPunct="1">
              <a:buNone/>
              <a:defRPr/>
            </a:pPr>
            <a:r>
              <a:rPr lang="en-US" b="0" dirty="0">
                <a:cs typeface="MS PGothic" pitchFamily="34" charset="-128"/>
              </a:rPr>
              <a:t>Attackers and malware use such run-time attacks to </a:t>
            </a:r>
            <a:r>
              <a:rPr lang="en-US" b="0" dirty="0">
                <a:solidFill>
                  <a:srgbClr val="E2007C"/>
                </a:solidFill>
                <a:cs typeface="MS PGothic" pitchFamily="34" charset="-128"/>
              </a:rPr>
              <a:t>gain access to vulnerable systems</a:t>
            </a:r>
          </a:p>
          <a:p>
            <a:pPr marL="0" indent="0" eaLnBrk="1" hangingPunct="1">
              <a:buNone/>
              <a:defRPr/>
            </a:pPr>
            <a:endParaRPr lang="en-US" spc="1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FC71C-F7A5-47C7-AC2C-FD58718975AF}"/>
              </a:ext>
            </a:extLst>
          </p:cNvPr>
          <p:cNvSpPr txBox="1"/>
          <p:nvPr/>
        </p:nvSpPr>
        <p:spPr>
          <a:xfrm>
            <a:off x="1979719" y="3124940"/>
            <a:ext cx="1003180" cy="304060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D1E66D-7E35-4037-A967-BD046D6E642F}"/>
              </a:ext>
            </a:extLst>
          </p:cNvPr>
          <p:cNvSpPr txBox="1"/>
          <p:nvPr/>
        </p:nvSpPr>
        <p:spPr>
          <a:xfrm>
            <a:off x="6843011" y="2526938"/>
            <a:ext cx="2360951" cy="947816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04418B-B405-4546-961F-441684FDDF4D}"/>
              </a:ext>
            </a:extLst>
          </p:cNvPr>
          <p:cNvSpPr txBox="1"/>
          <p:nvPr/>
        </p:nvSpPr>
        <p:spPr>
          <a:xfrm>
            <a:off x="8401987" y="322289"/>
            <a:ext cx="2599388" cy="1081088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302FF2-BC11-4E2F-A8A8-00912EC3652F}"/>
              </a:ext>
            </a:extLst>
          </p:cNvPr>
          <p:cNvSpPr txBox="1"/>
          <p:nvPr/>
        </p:nvSpPr>
        <p:spPr>
          <a:xfrm>
            <a:off x="8343304" y="1844676"/>
            <a:ext cx="2325951" cy="1921054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80EDF406-7701-48DD-AAB0-B20D9721C7CC}"/>
              </a:ext>
            </a:extLst>
          </p:cNvPr>
          <p:cNvSpPr txBox="1">
            <a:spLocks/>
          </p:cNvSpPr>
          <p:nvPr/>
        </p:nvSpPr>
        <p:spPr>
          <a:xfrm>
            <a:off x="631825" y="1997076"/>
            <a:ext cx="7787650" cy="2754756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1800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54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72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903600" indent="-18000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spc="1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spc="1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0598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2DCC-C508-4918-9142-29578F98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perspective: </a:t>
            </a:r>
            <a:r>
              <a:rPr lang="en-US" dirty="0" err="1"/>
              <a:t>SDRaD</a:t>
            </a:r>
            <a:r>
              <a:rPr lang="en-US" dirty="0"/>
              <a:t> API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1E8346-FDE2-48FF-B5D6-234952C07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33" y="2148772"/>
            <a:ext cx="5711351" cy="2397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6AEFA7-EEA0-41A8-BFAB-01ABB18F8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997" y="1993758"/>
            <a:ext cx="5077668" cy="28704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D2EC3E-38F6-450F-8F5B-ABCACB89C4A7}"/>
              </a:ext>
            </a:extLst>
          </p:cNvPr>
          <p:cNvSpPr txBox="1"/>
          <p:nvPr/>
        </p:nvSpPr>
        <p:spPr>
          <a:xfrm>
            <a:off x="1841412" y="4679206"/>
            <a:ext cx="2730588" cy="687376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6328A4-9218-48F4-892B-2B543F69162F}"/>
              </a:ext>
            </a:extLst>
          </p:cNvPr>
          <p:cNvSpPr txBox="1"/>
          <p:nvPr/>
        </p:nvSpPr>
        <p:spPr>
          <a:xfrm>
            <a:off x="1645920" y="5138141"/>
            <a:ext cx="3827867" cy="45893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Simple wrapper function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3D52F3-8841-4B13-8569-40E359257A74}"/>
              </a:ext>
            </a:extLst>
          </p:cNvPr>
          <p:cNvSpPr txBox="1"/>
          <p:nvPr/>
        </p:nvSpPr>
        <p:spPr>
          <a:xfrm>
            <a:off x="7859127" y="5071194"/>
            <a:ext cx="3827867" cy="45893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kern="1000" spc="-30" dirty="0" err="1">
                <a:solidFill>
                  <a:srgbClr val="181818"/>
                </a:solidFill>
                <a:latin typeface="Ericsson Hilda"/>
                <a:ea typeface="+mn-ea"/>
                <a:cs typeface="+mn-cs"/>
              </a:rPr>
              <a:t>SDRaD</a:t>
            </a:r>
            <a:r>
              <a:rPr lang="en-US" sz="1400" kern="1000" spc="-30" dirty="0">
                <a:solidFill>
                  <a:srgbClr val="181818"/>
                </a:solidFill>
                <a:latin typeface="Ericsson Hilda"/>
                <a:ea typeface="+mn-ea"/>
                <a:cs typeface="+mn-cs"/>
              </a:rPr>
              <a:t> API</a:t>
            </a:r>
            <a:endParaRPr kumimoji="0" lang="en-US" sz="14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941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2E3F4-9A06-4671-B090-DF3C6F71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Memcached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54845CC-A777-44B5-A463-A8D99EE4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90" y="1397838"/>
            <a:ext cx="4237087" cy="4983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0B94B8-A270-4494-9CA0-18DAF92F3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25" y="1862050"/>
            <a:ext cx="5112124" cy="277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49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1">
            <a:extLst>
              <a:ext uri="{FF2B5EF4-FFF2-40B4-BE49-F238E27FC236}">
                <a16:creationId xmlns:a16="http://schemas.microsoft.com/office/drawing/2014/main" id="{AC9BCFD3-978E-4554-BD1C-965D5CB3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8353426" cy="1081088"/>
          </a:xfrm>
        </p:spPr>
        <p:txBody>
          <a:bodyPr/>
          <a:lstStyle/>
          <a:p>
            <a:r>
              <a:rPr lang="en-US" dirty="0" err="1"/>
              <a:t>SDRaD</a:t>
            </a:r>
            <a:r>
              <a:rPr lang="en-US" dirty="0"/>
              <a:t> General Overview</a:t>
            </a:r>
          </a:p>
        </p:txBody>
      </p:sp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309E859F-0864-42FF-93F3-B9793C7FC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4" y="1395130"/>
            <a:ext cx="10471367" cy="46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32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1595E8-3263-472D-8B81-516434103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0521950" cy="1081088"/>
          </a:xfrm>
        </p:spPr>
        <p:txBody>
          <a:bodyPr/>
          <a:lstStyle/>
          <a:p>
            <a:r>
              <a:rPr lang="en-US" dirty="0"/>
              <a:t>Limitations of current defenses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04D4C-9148-4EEE-86AD-6DC41E73BFE9}"/>
              </a:ext>
            </a:extLst>
          </p:cNvPr>
          <p:cNvSpPr txBox="1"/>
          <p:nvPr/>
        </p:nvSpPr>
        <p:spPr>
          <a:xfrm>
            <a:off x="5396352" y="1555628"/>
            <a:ext cx="4870691" cy="13575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none" lIns="72000" tIns="36000" rIns="72000" bIns="36000" rtlCol="0" anchor="t">
            <a:noAutofit/>
          </a:bodyPr>
          <a:lstStyle/>
          <a:p>
            <a:pPr algn="l" rtl="0" fontAlgn="base">
              <a:spcBef>
                <a:spcPts val="800"/>
              </a:spcBef>
              <a:spcAft>
                <a:spcPct val="0"/>
              </a:spcAft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ricsson Hild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84EB20-07D7-C163-0B91-01F8FBF162DB}"/>
              </a:ext>
            </a:extLst>
          </p:cNvPr>
          <p:cNvSpPr/>
          <p:nvPr/>
        </p:nvSpPr>
        <p:spPr bwMode="auto">
          <a:xfrm>
            <a:off x="807726" y="1496214"/>
            <a:ext cx="1695635" cy="46163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kumimoji="0" lang="en-US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Ericsson Hilda"/>
              </a:rPr>
              <a:t>Code Integrity </a:t>
            </a:r>
          </a:p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8701EC-EC72-46D7-2ADC-DC2533BDE1A0}"/>
              </a:ext>
            </a:extLst>
          </p:cNvPr>
          <p:cNvSpPr/>
          <p:nvPr/>
        </p:nvSpPr>
        <p:spPr bwMode="auto">
          <a:xfrm>
            <a:off x="2390312" y="3449250"/>
            <a:ext cx="2413246" cy="46163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en-US" dirty="0">
                <a:latin typeface="Ericsson Hilda"/>
              </a:rPr>
              <a:t>Control Flow Integrity</a:t>
            </a:r>
          </a:p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71CC61-FB19-ECFA-9041-8FC7A65AEDE0}"/>
              </a:ext>
            </a:extLst>
          </p:cNvPr>
          <p:cNvSpPr/>
          <p:nvPr/>
        </p:nvSpPr>
        <p:spPr bwMode="auto">
          <a:xfrm>
            <a:off x="4243798" y="4313720"/>
            <a:ext cx="4083780" cy="46163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en-US" dirty="0"/>
              <a:t>Arm Memory Tagging Extension (MTE)</a:t>
            </a:r>
          </a:p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550E9E-8540-0D01-761B-E97B90757965}"/>
              </a:ext>
            </a:extLst>
          </p:cNvPr>
          <p:cNvSpPr/>
          <p:nvPr/>
        </p:nvSpPr>
        <p:spPr bwMode="auto">
          <a:xfrm>
            <a:off x="2305932" y="1930624"/>
            <a:ext cx="3464263" cy="46163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en-US" dirty="0">
                <a:latin typeface="Ericsson Hilda"/>
              </a:rPr>
              <a:t> </a:t>
            </a:r>
            <a:r>
              <a:rPr lang="en-US" dirty="0"/>
              <a:t>Arm Pointer Authentication</a:t>
            </a:r>
          </a:p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6821D0-BD12-83BD-01E5-2F8367829212}"/>
              </a:ext>
            </a:extLst>
          </p:cNvPr>
          <p:cNvSpPr/>
          <p:nvPr/>
        </p:nvSpPr>
        <p:spPr bwMode="auto">
          <a:xfrm>
            <a:off x="1340528" y="4358403"/>
            <a:ext cx="2475391" cy="46163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en-US" dirty="0">
                <a:latin typeface="Ericsson Hilda"/>
              </a:rPr>
              <a:t>CHERI</a:t>
            </a:r>
          </a:p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0975DC-CDFB-52F2-66DA-B556BB45FDDA}"/>
              </a:ext>
            </a:extLst>
          </p:cNvPr>
          <p:cNvSpPr/>
          <p:nvPr/>
        </p:nvSpPr>
        <p:spPr bwMode="auto">
          <a:xfrm>
            <a:off x="3363360" y="2671729"/>
            <a:ext cx="5058844" cy="46163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en-US" dirty="0"/>
              <a:t>Intel Control-flow Enforcement Technology (CET) </a:t>
            </a:r>
            <a:endParaRPr lang="en-US" dirty="0">
              <a:latin typeface="Ericsson Hilda"/>
            </a:endParaRPr>
          </a:p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006C8-F879-9149-FDBE-FA074DD0ADA9}"/>
              </a:ext>
            </a:extLst>
          </p:cNvPr>
          <p:cNvSpPr/>
          <p:nvPr/>
        </p:nvSpPr>
        <p:spPr bwMode="auto">
          <a:xfrm>
            <a:off x="8837263" y="1430266"/>
            <a:ext cx="2246024" cy="46163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Data Flow Integrity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0E57A4-5379-AA71-3821-E9A9B9C328F7}"/>
              </a:ext>
            </a:extLst>
          </p:cNvPr>
          <p:cNvSpPr txBox="1"/>
          <p:nvPr/>
        </p:nvSpPr>
        <p:spPr>
          <a:xfrm>
            <a:off x="7866949" y="3397887"/>
            <a:ext cx="129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Ericsson Hilda"/>
              </a:rPr>
              <a:t>W </a:t>
            </a:r>
            <a:r>
              <a:rPr lang="en-US" b="1" dirty="0"/>
              <a:t>⊕ </a:t>
            </a:r>
            <a:r>
              <a:rPr lang="en-US" dirty="0">
                <a:latin typeface="Ericsson Hilda"/>
              </a:rPr>
              <a:t>X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C47C86-859C-3B95-ACE2-E74A88724998}"/>
              </a:ext>
            </a:extLst>
          </p:cNvPr>
          <p:cNvSpPr txBox="1"/>
          <p:nvPr/>
        </p:nvSpPr>
        <p:spPr>
          <a:xfrm>
            <a:off x="908118" y="5026551"/>
            <a:ext cx="945782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000" b="1" kern="1000" spc="-30" dirty="0">
                <a:solidFill>
                  <a:schemeClr val="tx1"/>
                </a:solidFill>
                <a:latin typeface="Ericsson Hilda"/>
              </a:rPr>
              <a:t>Detect  attacks but are not able to  recover application </a:t>
            </a:r>
          </a:p>
          <a:p>
            <a:pPr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000" b="1" kern="1000" spc="-30" dirty="0">
                <a:solidFill>
                  <a:schemeClr val="tx1"/>
                </a:solidFill>
                <a:latin typeface="Ericsson Hilda"/>
              </a:rPr>
              <a:t>(Application should be terminated) </a:t>
            </a:r>
          </a:p>
          <a:p>
            <a:pPr algn="ctr" rtl="0" fontAlgn="base">
              <a:spcBef>
                <a:spcPts val="800"/>
              </a:spcBef>
              <a:spcAft>
                <a:spcPct val="0"/>
              </a:spcAft>
              <a:defRPr/>
            </a:pPr>
            <a:r>
              <a:rPr lang="en-US" sz="2000" b="1" kern="1000" spc="-30" dirty="0">
                <a:solidFill>
                  <a:schemeClr val="tx1"/>
                </a:solidFill>
                <a:latin typeface="Ericsson Hilda"/>
              </a:rPr>
              <a:t>They don’t address </a:t>
            </a:r>
            <a:r>
              <a:rPr lang="en-US" sz="2000" b="1" kern="1000" spc="-30" dirty="0">
                <a:solidFill>
                  <a:srgbClr val="E2007C"/>
                </a:solidFill>
                <a:latin typeface="Ericsson Hilda" panose="00000500000000000000" pitchFamily="2" charset="0"/>
                <a:ea typeface="+mn-ea"/>
                <a:cs typeface="+mn-cs"/>
              </a:rPr>
              <a:t>“software resilience”</a:t>
            </a:r>
          </a:p>
          <a:p>
            <a:pPr algn="ctr" rtl="0" fontAlgn="base">
              <a:spcBef>
                <a:spcPts val="800"/>
              </a:spcBef>
              <a:spcAft>
                <a:spcPct val="0"/>
              </a:spcAft>
            </a:pPr>
            <a:endParaRPr kumimoji="0" lang="en-US" sz="1800" b="0" i="0" u="none" strike="noStrike" kern="1000" cap="none" spc="-3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Ericsson Hild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29AD82-9879-4F9F-A0FC-61DF5F2A57F3}"/>
              </a:ext>
            </a:extLst>
          </p:cNvPr>
          <p:cNvSpPr txBox="1"/>
          <p:nvPr/>
        </p:nvSpPr>
        <p:spPr>
          <a:xfrm>
            <a:off x="4998128" y="3397887"/>
            <a:ext cx="2006354" cy="369332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0" i="0" u="none" strike="noStrike" kern="1000" cap="none" spc="-30" normalizeH="0" baseline="0" noProof="0" dirty="0" err="1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F10E9B-11AF-7BDD-361A-DD7BAF6C6799}"/>
              </a:ext>
            </a:extLst>
          </p:cNvPr>
          <p:cNvSpPr txBox="1"/>
          <p:nvPr/>
        </p:nvSpPr>
        <p:spPr>
          <a:xfrm>
            <a:off x="9096341" y="2975287"/>
            <a:ext cx="1727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Stack canaries</a:t>
            </a:r>
          </a:p>
        </p:txBody>
      </p:sp>
      <p:pic>
        <p:nvPicPr>
          <p:cNvPr id="29" name="Picture 28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D7E72B5C-7D52-457D-708C-A0B71B390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617" y="2034962"/>
            <a:ext cx="884325" cy="8843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571C38-FC61-11D4-08A2-29E0EA7BC8BE}"/>
              </a:ext>
            </a:extLst>
          </p:cNvPr>
          <p:cNvSpPr/>
          <p:nvPr/>
        </p:nvSpPr>
        <p:spPr bwMode="auto">
          <a:xfrm>
            <a:off x="807725" y="2688112"/>
            <a:ext cx="1695635" cy="46163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kumimoji="0" lang="en-US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Ericsson Hilda"/>
              </a:rPr>
              <a:t>Code Integrity </a:t>
            </a:r>
          </a:p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2BD2ED-A7F7-E246-E8CC-36BF661505DD}"/>
              </a:ext>
            </a:extLst>
          </p:cNvPr>
          <p:cNvSpPr txBox="1"/>
          <p:nvPr/>
        </p:nvSpPr>
        <p:spPr>
          <a:xfrm>
            <a:off x="5396352" y="1599769"/>
            <a:ext cx="2844678" cy="435193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AMD Shadow Stack</a:t>
            </a:r>
          </a:p>
        </p:txBody>
      </p:sp>
    </p:spTree>
    <p:extLst>
      <p:ext uri="{BB962C8B-B14F-4D97-AF65-F5344CB8AC3E}">
        <p14:creationId xmlns:p14="http://schemas.microsoft.com/office/powerpoint/2010/main" val="229186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7" grpId="0"/>
      <p:bldP spid="1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D72F2-8E4F-4D7F-9707-468C58A8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922AC-EC49-4BAB-880A-2BDBE3F18C8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9425" y="1843200"/>
            <a:ext cx="11233150" cy="43920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000000"/>
                </a:solidFill>
                <a:effectLst/>
                <a:latin typeface="Ericsson Hilda" panose="00000500000000000000" pitchFamily="2" charset="0"/>
              </a:rPr>
              <a:t>How to improve the </a:t>
            </a:r>
            <a:r>
              <a:rPr lang="en-US" sz="2400" b="1" dirty="0">
                <a:solidFill>
                  <a:srgbClr val="7030A0"/>
                </a:solidFill>
                <a:latin typeface="Ericsson Hilda" panose="00000500000000000000" pitchFamily="2" charset="0"/>
              </a:rPr>
              <a:t>resilience</a:t>
            </a:r>
            <a:r>
              <a:rPr lang="en-US" sz="2400" b="1" dirty="0">
                <a:solidFill>
                  <a:srgbClr val="000000"/>
                </a:solidFill>
                <a:effectLst/>
                <a:latin typeface="Ericsson Hilda" panose="00000500000000000000" pitchFamily="2" charset="0"/>
              </a:rPr>
              <a:t> of </a:t>
            </a:r>
            <a:r>
              <a:rPr lang="en-US" sz="2400" b="1" dirty="0">
                <a:solidFill>
                  <a:srgbClr val="7030A0"/>
                </a:solidFill>
                <a:effectLst/>
                <a:latin typeface="Ericsson Hilda" panose="00000500000000000000" pitchFamily="2" charset="0"/>
              </a:rPr>
              <a:t>long-running software </a:t>
            </a:r>
            <a:r>
              <a:rPr lang="en-US" sz="2400" b="1" dirty="0">
                <a:solidFill>
                  <a:srgbClr val="000000"/>
                </a:solidFill>
                <a:effectLst/>
                <a:latin typeface="Ericsson Hilda" panose="00000500000000000000" pitchFamily="2" charset="0"/>
              </a:rPr>
              <a:t>against </a:t>
            </a:r>
            <a:r>
              <a:rPr lang="en-US" sz="2400" b="1" dirty="0">
                <a:solidFill>
                  <a:srgbClr val="E2007C"/>
                </a:solidFill>
                <a:effectLst/>
                <a:latin typeface="Ericsson Hilda" panose="00000500000000000000" pitchFamily="2" charset="0"/>
              </a:rPr>
              <a:t>run-time attacks</a:t>
            </a:r>
            <a:r>
              <a:rPr kumimoji="0" lang="en-US" sz="2000" b="1" i="0" u="none" strike="noStrike" kern="1000" cap="none" spc="-30" normalizeH="0" baseline="0" noProof="0" dirty="0">
                <a:ln>
                  <a:noFill/>
                </a:ln>
                <a:solidFill>
                  <a:srgbClr val="E2007C"/>
                </a:solidFill>
                <a:effectLst/>
                <a:uLnTx/>
                <a:uFillTx/>
                <a:latin typeface="Ericsson Hilda" panose="00000500000000000000" pitchFamily="2" charset="0"/>
              </a:rPr>
              <a:t>?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000" b="1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</a:rPr>
              <a:t>Motivation:</a:t>
            </a:r>
          </a:p>
          <a:p>
            <a:pPr>
              <a:defRPr/>
            </a:pPr>
            <a:r>
              <a:rPr lang="en-US" dirty="0">
                <a:solidFill>
                  <a:srgbClr val="181818"/>
                </a:solidFill>
              </a:rPr>
              <a:t> Run-time attacks corrupt memory, alter behavior, or crash the application</a:t>
            </a:r>
            <a:endParaRPr kumimoji="0" lang="en-US" sz="2000" b="1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>
              <a:defRPr/>
            </a:pPr>
            <a:r>
              <a:rPr lang="en-US" dirty="0">
                <a:solidFill>
                  <a:srgbClr val="181818"/>
                </a:solidFill>
              </a:rPr>
              <a:t> </a:t>
            </a:r>
            <a:r>
              <a:rPr lang="en-US" dirty="0"/>
              <a:t>Improving </a:t>
            </a:r>
            <a:r>
              <a:rPr lang="en-US" b="1" dirty="0">
                <a:solidFill>
                  <a:srgbClr val="7030A0"/>
                </a:solidFill>
              </a:rPr>
              <a:t>software resilience </a:t>
            </a:r>
            <a:r>
              <a:rPr lang="en-US" dirty="0"/>
              <a:t>(“healing” from unexpected events)</a:t>
            </a:r>
            <a:endParaRPr lang="en-US" dirty="0">
              <a:solidFill>
                <a:srgbClr val="181818"/>
              </a:solidFill>
            </a:endParaRPr>
          </a:p>
          <a:p>
            <a:pPr>
              <a:defRPr/>
            </a:pPr>
            <a:r>
              <a:rPr lang="en-US" sz="2000" kern="1000" spc="-30" dirty="0">
                <a:solidFill>
                  <a:srgbClr val="181818"/>
                </a:solidFill>
              </a:rPr>
              <a:t> One malicious request can deny service to all clients 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kern="1000" spc="-30" dirty="0">
              <a:solidFill>
                <a:srgbClr val="181818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000" cap="none" spc="-3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</a:rPr>
              <a:t>Challe</a:t>
            </a:r>
            <a:r>
              <a:rPr lang="en-US" sz="2000" b="1" kern="1000" spc="-30" dirty="0" err="1">
                <a:solidFill>
                  <a:srgbClr val="181818"/>
                </a:solidFill>
              </a:rPr>
              <a:t>nge</a:t>
            </a:r>
            <a:r>
              <a:rPr lang="en-US" sz="2000" b="1" kern="1000" spc="-30" dirty="0">
                <a:solidFill>
                  <a:srgbClr val="181818"/>
                </a:solidFill>
              </a:rPr>
              <a:t>:</a:t>
            </a:r>
            <a:endParaRPr kumimoji="0" lang="en-US" sz="2000" b="1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181818"/>
                </a:solidFill>
              </a:rPr>
              <a:t>Data in memory </a:t>
            </a:r>
            <a:r>
              <a:rPr lang="en-US" dirty="0">
                <a:solidFill>
                  <a:srgbClr val="E2007C"/>
                </a:solidFill>
                <a:latin typeface="Ericsson Hilda" panose="00000500000000000000" pitchFamily="2" charset="0"/>
              </a:rPr>
              <a:t>may already be corrupt </a:t>
            </a:r>
            <a:r>
              <a:rPr lang="en-US" dirty="0">
                <a:solidFill>
                  <a:srgbClr val="181818"/>
                </a:solidFill>
              </a:rPr>
              <a:t>when an attack is detected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181818"/>
                </a:solidFill>
              </a:rPr>
              <a:t>Attacks </a:t>
            </a:r>
            <a:r>
              <a:rPr lang="en-US" dirty="0">
                <a:solidFill>
                  <a:srgbClr val="E2007C"/>
                </a:solidFill>
                <a:latin typeface="Ericsson Hilda" panose="00000500000000000000" pitchFamily="2" charset="0"/>
              </a:rPr>
              <a:t>may alter program behavior</a:t>
            </a:r>
            <a:r>
              <a:rPr lang="en-US" dirty="0">
                <a:solidFill>
                  <a:srgbClr val="181818"/>
                </a:solidFill>
              </a:rPr>
              <a:t>, conventional error handling not sufficient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181818"/>
                </a:solidFill>
              </a:rPr>
              <a:t>Solution must be </a:t>
            </a:r>
            <a:r>
              <a:rPr lang="en-US" b="1" dirty="0">
                <a:solidFill>
                  <a:srgbClr val="7030A0"/>
                </a:solidFill>
                <a:latin typeface="Ericsson Hilda" panose="00000500000000000000" pitchFamily="2" charset="0"/>
              </a:rPr>
              <a:t>efficient</a:t>
            </a:r>
            <a:r>
              <a:rPr lang="en-US" dirty="0">
                <a:solidFill>
                  <a:srgbClr val="181818"/>
                </a:solidFill>
              </a:rPr>
              <a:t>, </a:t>
            </a:r>
            <a:r>
              <a:rPr lang="en-US" b="1" dirty="0">
                <a:solidFill>
                  <a:srgbClr val="7030A0"/>
                </a:solidFill>
                <a:latin typeface="Ericsson Hilda" panose="00000500000000000000" pitchFamily="2" charset="0"/>
              </a:rPr>
              <a:t>robust</a:t>
            </a:r>
            <a:r>
              <a:rPr lang="en-US" dirty="0">
                <a:solidFill>
                  <a:srgbClr val="181818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  <a:latin typeface="Ericsson Hilda" panose="00000500000000000000" pitchFamily="2" charset="0"/>
              </a:rPr>
              <a:t>be adaptable </a:t>
            </a:r>
            <a:r>
              <a:rPr lang="en-US" dirty="0">
                <a:solidFill>
                  <a:srgbClr val="181818"/>
                </a:solidFill>
              </a:rPr>
              <a:t>to new attacks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4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00340-41C8-4D5E-9D2A-DCC37CE28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Secure Rewind and Discard with Isolated Domains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0FE6E-FE68-4C60-8872-CD6C49828A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0000"/>
                </a:solidFill>
                <a:latin typeface="Ericsson Hilda" panose="00000500000000000000" pitchFamily="2" charset="0"/>
              </a:rPr>
              <a:t>We present </a:t>
            </a:r>
            <a:r>
              <a:rPr lang="en-US" sz="2400" b="1" dirty="0">
                <a:solidFill>
                  <a:srgbClr val="7030A0"/>
                </a:solidFill>
                <a:latin typeface="Ericsson Hilda" panose="00000500000000000000" pitchFamily="2" charset="0"/>
              </a:rPr>
              <a:t>secure rewind and discard</a:t>
            </a:r>
            <a:r>
              <a:rPr lang="en-US" sz="2400" b="1" dirty="0">
                <a:solidFill>
                  <a:srgbClr val="000000"/>
                </a:solidFill>
                <a:latin typeface="Ericsson Hilda" panose="00000500000000000000" pitchFamily="2" charset="0"/>
              </a:rPr>
              <a:t>, an approach for recovering vulnerable applications after an attack is detected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000" b="1" kern="0" spc="10" dirty="0">
              <a:solidFill>
                <a:sysClr val="windowText" lastClr="000000"/>
              </a:solidFill>
              <a:latin typeface="Ericsson Hilda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Requirements: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spc="10" dirty="0">
                <a:solidFill>
                  <a:sysClr val="windowText" lastClr="000000"/>
                </a:solidFill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US" sz="2000" i="0" u="none" strike="noStrike" kern="0" cap="none" spc="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ompartmentalizing</a:t>
            </a:r>
            <a:r>
              <a:rPr kumimoji="0" lang="en-US" sz="200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 the application into distinct domains</a:t>
            </a:r>
            <a:br>
              <a:rPr kumimoji="0" lang="en-US" sz="200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00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A memory defect within a domain </a:t>
            </a:r>
            <a:r>
              <a:rPr kumimoji="0" lang="en-US" sz="2000" i="0" u="none" strike="noStrike" kern="0" cap="none" spc="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must only affect that domain’s </a:t>
            </a:r>
            <a:r>
              <a:rPr kumimoji="0" lang="en-US" sz="200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memory</a:t>
            </a:r>
            <a:br>
              <a:rPr kumimoji="0" lang="en-US" sz="200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kern="0" spc="10" dirty="0">
                <a:solidFill>
                  <a:sysClr val="windowText" lastClr="000000"/>
                </a:solidFill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kumimoji="0" lang="en-US" sz="2000" i="0" u="none" strike="noStrike" kern="0" cap="none" spc="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ardware</a:t>
            </a:r>
            <a:r>
              <a:rPr kumimoji="0" lang="en-US" sz="200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-assisted </a:t>
            </a:r>
            <a:r>
              <a:rPr kumimoji="0" lang="en-US" sz="2000" i="0" u="none" strike="noStrike" kern="0" cap="none" spc="1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software fault isolation (SFI) </a:t>
            </a:r>
            <a:r>
              <a:rPr kumimoji="0" lang="en-US" sz="200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based on Protection Keys for </a:t>
            </a:r>
            <a:r>
              <a:rPr kumimoji="0" lang="en-US" sz="2000" i="0" u="none" strike="noStrike" kern="0" cap="none" spc="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Userspace</a:t>
            </a:r>
            <a:r>
              <a:rPr kumimoji="0" lang="en-US" sz="200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"/>
                <a:ea typeface="Times New Roman" panose="02020603050405020304" pitchFamily="18" charset="0"/>
                <a:cs typeface="Arial" panose="020B0604020202020204" pitchFamily="34" charset="0"/>
              </a:rPr>
              <a:t> in COTS processors (Intel, AMD)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000" i="0" u="none" strike="noStrike" kern="0" cap="none" spc="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kern="0" spc="10" dirty="0">
                <a:solidFill>
                  <a:sysClr val="windowText" lastClr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Leveraging different pre-existing </a:t>
            </a:r>
            <a:r>
              <a:rPr lang="en-US" kern="0" spc="10" dirty="0">
                <a:solidFill>
                  <a:schemeClr val="accent3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detection mechanisms</a:t>
            </a:r>
            <a:br>
              <a:rPr lang="en-US" kern="0" spc="10" dirty="0">
                <a:solidFill>
                  <a:sysClr val="windowText" lastClr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kern="0" spc="10" dirty="0">
                <a:solidFill>
                  <a:sysClr val="windowText" lastClr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such as stack canaries and domain violations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kern="1000" spc="-30" dirty="0">
              <a:solidFill>
                <a:srgbClr val="181818"/>
              </a:solidFill>
              <a:latin typeface="Ericsson Hilda"/>
              <a:cs typeface="Arial" panose="020B0604020202020204" pitchFamily="34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kern="1000" spc="-30" dirty="0">
              <a:solidFill>
                <a:srgbClr val="181818"/>
              </a:solidFill>
              <a:latin typeface="Ericsson Hilda"/>
              <a:cs typeface="Arial" panose="020B0604020202020204" pitchFamily="34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i="0" u="none" strike="noStrike" kern="0" cap="none" spc="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1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A7E86-52F8-4EAC-BE99-AB810CA78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Protection Keys for </a:t>
            </a:r>
            <a:r>
              <a:rPr lang="en-US" dirty="0" err="1"/>
              <a:t>Userspace</a:t>
            </a:r>
            <a:r>
              <a:rPr lang="en-US" dirty="0"/>
              <a:t> (PKU)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D7C1A-0E45-426C-B1E1-2D3DC07373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9426" y="1844675"/>
            <a:ext cx="5043164" cy="172034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dirty="0">
                <a:cs typeface="MS PGothic" pitchFamily="34" charset="-128"/>
              </a:rPr>
              <a:t>User-level memory access-control mechanism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cs typeface="MS PGothic" pitchFamily="34" charset="-128"/>
              </a:rPr>
              <a:t>Associates each memory page with a 4-bit protection key kept in page table entry (PTE)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cs typeface="MS PGothic" pitchFamily="34" charset="-128"/>
              </a:rPr>
              <a:t>Access control rules for protection keys maintained by </a:t>
            </a:r>
            <a:r>
              <a:rPr lang="en-US" sz="1800" b="0" dirty="0" err="1">
                <a:cs typeface="MS PGothic" pitchFamily="34" charset="-128"/>
              </a:rPr>
              <a:t>userspace</a:t>
            </a:r>
            <a:r>
              <a:rPr lang="en-US" sz="1800" b="0" dirty="0">
                <a:cs typeface="MS PGothic" pitchFamily="34" charset="-128"/>
              </a:rPr>
              <a:t> code in PKRU register</a:t>
            </a:r>
          </a:p>
          <a:p>
            <a:pPr eaLnBrk="1" hangingPunct="1">
              <a:buFont typeface="Arial" charset="0"/>
              <a:buNone/>
              <a:defRPr/>
            </a:pPr>
            <a:endParaRPr lang="en-US" dirty="0">
              <a:cs typeface="MS PGothic" pitchFamily="34" charset="-128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b="0" dirty="0">
              <a:cs typeface="MS PGothic" pitchFamily="34" charset="-128"/>
            </a:endParaRPr>
          </a:p>
          <a:p>
            <a:endParaRPr lang="en-US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A7F87ED-5C40-4C9E-A6C7-B3531DB20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237287"/>
            <a:ext cx="86788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/>
              <a:t>Intel. </a:t>
            </a:r>
            <a:r>
              <a:rPr lang="en-US" altLang="en-US" sz="1400" dirty="0">
                <a:hlinkClick r:id="rId3"/>
              </a:rPr>
              <a:t>Intel® 64 and IA-32 Architectures Software Developer Manuals</a:t>
            </a:r>
            <a:r>
              <a:rPr lang="en-US" altLang="en-US" sz="1400" dirty="0"/>
              <a:t>. Volume 1. Chapter 2.7., 4.6.2 May 2019</a:t>
            </a:r>
            <a:endParaRPr lang="en-US" altLang="en-US" sz="1400" b="1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1C8038-3BB4-44D0-9348-B545B78F926B}"/>
              </a:ext>
            </a:extLst>
          </p:cNvPr>
          <p:cNvGrpSpPr/>
          <p:nvPr/>
        </p:nvGrpSpPr>
        <p:grpSpPr>
          <a:xfrm>
            <a:off x="1170936" y="5053714"/>
            <a:ext cx="9850128" cy="913766"/>
            <a:chOff x="1151247" y="5036184"/>
            <a:chExt cx="9850128" cy="9137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88422F-1513-44B6-9330-AE9E98EB3A01}"/>
                </a:ext>
              </a:extLst>
            </p:cNvPr>
            <p:cNvSpPr/>
            <p:nvPr/>
          </p:nvSpPr>
          <p:spPr bwMode="auto">
            <a:xfrm>
              <a:off x="6709564" y="5038938"/>
              <a:ext cx="625791" cy="91101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982B07-6315-4488-9FA2-EB1329A87169}"/>
                </a:ext>
              </a:extLst>
            </p:cNvPr>
            <p:cNvSpPr/>
            <p:nvPr/>
          </p:nvSpPr>
          <p:spPr bwMode="auto">
            <a:xfrm>
              <a:off x="4229252" y="5038936"/>
              <a:ext cx="2480312" cy="91101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+mn-lt"/>
                </a:rPr>
                <a:t>phys. </a:t>
              </a:r>
              <a:r>
                <a:rPr lang="en-US" err="1">
                  <a:solidFill>
                    <a:schemeClr val="tx1"/>
                  </a:solidFill>
                  <a:latin typeface="+mn-lt"/>
                </a:rPr>
                <a:t>addr</a:t>
              </a:r>
              <a:r>
                <a:rPr lang="en-US">
                  <a:solidFill>
                    <a:schemeClr val="tx1"/>
                  </a:solidFill>
                  <a:latin typeface="+mn-lt"/>
                </a:rPr>
                <a:t>. of 4kb page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3F17B4-BBDD-4271-B48A-AAE16F530B8A}"/>
                </a:ext>
              </a:extLst>
            </p:cNvPr>
            <p:cNvSpPr/>
            <p:nvPr/>
          </p:nvSpPr>
          <p:spPr bwMode="auto">
            <a:xfrm>
              <a:off x="8241029" y="5039359"/>
              <a:ext cx="308610" cy="90805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69B2E6-443C-4862-AF94-249712A5DDD5}"/>
                </a:ext>
              </a:extLst>
            </p:cNvPr>
            <p:cNvSpPr/>
            <p:nvPr/>
          </p:nvSpPr>
          <p:spPr bwMode="auto">
            <a:xfrm>
              <a:off x="6597456" y="5053714"/>
              <a:ext cx="394047" cy="88058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92AF21-9F47-4505-B701-E05220915F74}"/>
                </a:ext>
              </a:extLst>
            </p:cNvPr>
            <p:cNvSpPr/>
            <p:nvPr/>
          </p:nvSpPr>
          <p:spPr bwMode="auto">
            <a:xfrm>
              <a:off x="8542019" y="5036185"/>
              <a:ext cx="308610" cy="91122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PAT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76C373-A3B0-4A60-A415-9686A040F79C}"/>
                </a:ext>
              </a:extLst>
            </p:cNvPr>
            <p:cNvSpPr/>
            <p:nvPr/>
          </p:nvSpPr>
          <p:spPr bwMode="auto">
            <a:xfrm>
              <a:off x="8854584" y="5039360"/>
              <a:ext cx="308610" cy="90741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D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DF609F-F6E9-4F4A-B55D-B448FEB9BB82}"/>
                </a:ext>
              </a:extLst>
            </p:cNvPr>
            <p:cNvSpPr/>
            <p:nvPr/>
          </p:nvSpPr>
          <p:spPr bwMode="auto">
            <a:xfrm>
              <a:off x="9154953" y="5039360"/>
              <a:ext cx="308610" cy="9080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47AEF5-E633-4AFE-B676-08071D9FEA42}"/>
                </a:ext>
              </a:extLst>
            </p:cNvPr>
            <p:cNvSpPr/>
            <p:nvPr/>
          </p:nvSpPr>
          <p:spPr bwMode="auto">
            <a:xfrm>
              <a:off x="9466897" y="5039360"/>
              <a:ext cx="308610" cy="9080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PCD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F984B9-C3D6-4170-A7A5-A37FF7B95568}"/>
                </a:ext>
              </a:extLst>
            </p:cNvPr>
            <p:cNvSpPr/>
            <p:nvPr/>
          </p:nvSpPr>
          <p:spPr bwMode="auto">
            <a:xfrm>
              <a:off x="9774237" y="5039360"/>
              <a:ext cx="308610" cy="91059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PWT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E83F45-9946-4950-8F43-4241E8DDB5EF}"/>
                </a:ext>
              </a:extLst>
            </p:cNvPr>
            <p:cNvSpPr/>
            <p:nvPr/>
          </p:nvSpPr>
          <p:spPr bwMode="auto">
            <a:xfrm>
              <a:off x="10083165" y="5039360"/>
              <a:ext cx="308610" cy="91059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U/S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2589B4-3F96-4D2C-AF0F-D8CD1ACDA17F}"/>
                </a:ext>
              </a:extLst>
            </p:cNvPr>
            <p:cNvSpPr/>
            <p:nvPr/>
          </p:nvSpPr>
          <p:spPr bwMode="auto">
            <a:xfrm>
              <a:off x="10384155" y="5039360"/>
              <a:ext cx="308610" cy="91059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R/W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21E63AB-CA73-43F6-A192-0EE983AD1234}"/>
                </a:ext>
              </a:extLst>
            </p:cNvPr>
            <p:cNvSpPr/>
            <p:nvPr/>
          </p:nvSpPr>
          <p:spPr bwMode="auto">
            <a:xfrm>
              <a:off x="10692765" y="5039360"/>
              <a:ext cx="308610" cy="91059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P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3EF1A09-0D28-443D-9834-373D04B58DD4}"/>
                </a:ext>
              </a:extLst>
            </p:cNvPr>
            <p:cNvSpPr/>
            <p:nvPr/>
          </p:nvSpPr>
          <p:spPr bwMode="auto">
            <a:xfrm>
              <a:off x="1151247" y="5039360"/>
              <a:ext cx="308610" cy="91059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XD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BFDB01-B987-44F8-9B4D-6DDB500C8BBE}"/>
                </a:ext>
              </a:extLst>
            </p:cNvPr>
            <p:cNvSpPr/>
            <p:nvPr/>
          </p:nvSpPr>
          <p:spPr bwMode="auto">
            <a:xfrm>
              <a:off x="1459857" y="5039360"/>
              <a:ext cx="1230154" cy="91059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ts val="800"/>
                </a:spcBef>
              </a:pPr>
              <a:endParaRPr lang="en-US">
                <a:solidFill>
                  <a:schemeClr val="tx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EAE52C-0ADF-4028-B75A-093BB3A719DC}"/>
                </a:ext>
              </a:extLst>
            </p:cNvPr>
            <p:cNvSpPr/>
            <p:nvPr/>
          </p:nvSpPr>
          <p:spPr bwMode="auto">
            <a:xfrm>
              <a:off x="7335355" y="5036184"/>
              <a:ext cx="918210" cy="91059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 sz="1400">
                  <a:solidFill>
                    <a:schemeClr val="tx1"/>
                  </a:solidFill>
                  <a:latin typeface="Consolas" panose="020B0609020204030204" pitchFamily="49" charset="0"/>
                </a:rPr>
                <a:t>Ignored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C22DFB7-B26D-411F-93DC-A152C7A5A5A0}"/>
                </a:ext>
              </a:extLst>
            </p:cNvPr>
            <p:cNvSpPr/>
            <p:nvPr/>
          </p:nvSpPr>
          <p:spPr bwMode="auto">
            <a:xfrm>
              <a:off x="3920642" y="5039360"/>
              <a:ext cx="308610" cy="91059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053B9EE-DA4D-4661-834D-0C85992EC4CE}"/>
                </a:ext>
              </a:extLst>
            </p:cNvPr>
            <p:cNvSpPr/>
            <p:nvPr/>
          </p:nvSpPr>
          <p:spPr bwMode="auto">
            <a:xfrm>
              <a:off x="2690488" y="5039360"/>
              <a:ext cx="1230154" cy="91059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US" sz="1400">
                  <a:solidFill>
                    <a:schemeClr val="tx1"/>
                  </a:solidFill>
                  <a:latin typeface="Consolas" panose="020B0609020204030204" pitchFamily="49" charset="0"/>
                </a:rPr>
                <a:t>Ignored</a:t>
              </a:r>
            </a:p>
          </p:txBody>
        </p:sp>
      </p:grpSp>
      <p:pic>
        <p:nvPicPr>
          <p:cNvPr id="29" name="Graphic 28" descr="Old Key with solid fill">
            <a:extLst>
              <a:ext uri="{FF2B5EF4-FFF2-40B4-BE49-F238E27FC236}">
                <a16:creationId xmlns:a16="http://schemas.microsoft.com/office/drawing/2014/main" id="{C77B32F3-6667-4696-A5F2-3B1FC0F3E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5282" y="5082819"/>
            <a:ext cx="914400" cy="9144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AD55E09-A16C-4D3E-B7ED-1D76ECB54C56}"/>
              </a:ext>
            </a:extLst>
          </p:cNvPr>
          <p:cNvGrpSpPr/>
          <p:nvPr/>
        </p:nvGrpSpPr>
        <p:grpSpPr>
          <a:xfrm>
            <a:off x="8705977" y="1968758"/>
            <a:ext cx="2609597" cy="396434"/>
            <a:chOff x="8102858" y="3052328"/>
            <a:chExt cx="2609597" cy="39643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23E908C-70CC-4A48-8A03-DC7D1EC58A14}"/>
                </a:ext>
              </a:extLst>
            </p:cNvPr>
            <p:cNvSpPr/>
            <p:nvPr/>
          </p:nvSpPr>
          <p:spPr bwMode="auto">
            <a:xfrm>
              <a:off x="8148577" y="3052329"/>
              <a:ext cx="420751" cy="39643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0EDCE56-FA9E-4CDF-8DAD-27E36104A183}"/>
                </a:ext>
              </a:extLst>
            </p:cNvPr>
            <p:cNvSpPr/>
            <p:nvPr/>
          </p:nvSpPr>
          <p:spPr bwMode="auto">
            <a:xfrm>
              <a:off x="8102858" y="3052329"/>
              <a:ext cx="45719" cy="39643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B6C02F-FAD3-4273-9368-554E345F1530}"/>
                </a:ext>
              </a:extLst>
            </p:cNvPr>
            <p:cNvSpPr/>
            <p:nvPr/>
          </p:nvSpPr>
          <p:spPr bwMode="auto">
            <a:xfrm>
              <a:off x="8569329" y="3052328"/>
              <a:ext cx="300990" cy="396433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AC2FE4-02BA-407D-88D0-E47F55067C3E}"/>
                </a:ext>
              </a:extLst>
            </p:cNvPr>
            <p:cNvSpPr/>
            <p:nvPr/>
          </p:nvSpPr>
          <p:spPr bwMode="auto">
            <a:xfrm>
              <a:off x="8854122" y="3052329"/>
              <a:ext cx="1094109" cy="39389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US" sz="1400">
                  <a:solidFill>
                    <a:schemeClr val="tx1"/>
                  </a:solidFill>
                  <a:latin typeface="+mn-lt"/>
                </a:rPr>
                <a:t>phys. </a:t>
              </a:r>
              <a:r>
                <a:rPr lang="en-US" sz="1400" err="1">
                  <a:solidFill>
                    <a:schemeClr val="tx1"/>
                  </a:solidFill>
                  <a:latin typeface="+mn-lt"/>
                </a:rPr>
                <a:t>addr</a:t>
              </a:r>
              <a:r>
                <a:rPr lang="en-US" sz="1400">
                  <a:solidFill>
                    <a:schemeClr val="tx1"/>
                  </a:solidFill>
                  <a:latin typeface="+mn-lt"/>
                </a:rPr>
                <a:t>.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69545F2-ED81-45DD-A68D-2786ACB10245}"/>
                </a:ext>
              </a:extLst>
            </p:cNvPr>
            <p:cNvSpPr/>
            <p:nvPr/>
          </p:nvSpPr>
          <p:spPr bwMode="auto">
            <a:xfrm>
              <a:off x="9947051" y="3054869"/>
              <a:ext cx="308611" cy="393892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7377666-E0A5-4089-9160-406375B3086F}"/>
                </a:ext>
              </a:extLst>
            </p:cNvPr>
            <p:cNvSpPr/>
            <p:nvPr/>
          </p:nvSpPr>
          <p:spPr bwMode="auto">
            <a:xfrm>
              <a:off x="10255663" y="3054870"/>
              <a:ext cx="456792" cy="393892"/>
            </a:xfrm>
            <a:prstGeom prst="rect">
              <a:avLst/>
            </a:prstGeom>
            <a:pattFill prst="dkVert">
              <a:fgClr>
                <a:schemeClr val="tx1"/>
              </a:fgClr>
              <a:bgClr>
                <a:schemeClr val="bg1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000" indent="-180000" algn="l">
                <a:spcBef>
                  <a:spcPts val="800"/>
                </a:spcBef>
                <a:buFont typeface="Ericsson Hilda" panose="00000500000000000000" pitchFamily="2" charset="0"/>
                <a:buChar char="●"/>
              </a:pPr>
              <a:endParaRPr lang="en-US" err="1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EFB630C-50A4-4F8B-B2B8-C7D222200596}"/>
              </a:ext>
            </a:extLst>
          </p:cNvPr>
          <p:cNvSpPr txBox="1"/>
          <p:nvPr/>
        </p:nvSpPr>
        <p:spPr>
          <a:xfrm>
            <a:off x="9645654" y="1614526"/>
            <a:ext cx="914400" cy="339854"/>
          </a:xfrm>
          <a:prstGeom prst="rect">
            <a:avLst/>
          </a:prstGeom>
        </p:spPr>
        <p:txBody>
          <a:bodyPr vert="horz" wrap="non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PTEs</a:t>
            </a:r>
          </a:p>
        </p:txBody>
      </p: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9713BADB-D367-4C02-8821-5EE0907FBB6C}"/>
              </a:ext>
            </a:extLst>
          </p:cNvPr>
          <p:cNvCxnSpPr>
            <a:cxnSpLocks/>
            <a:stCxn id="70" idx="1"/>
            <a:endCxn id="20" idx="3"/>
          </p:cNvCxnSpPr>
          <p:nvPr/>
        </p:nvCxnSpPr>
        <p:spPr bwMode="auto">
          <a:xfrm flipH="1">
            <a:off x="11021064" y="2157470"/>
            <a:ext cx="495746" cy="3354715"/>
          </a:xfrm>
          <a:prstGeom prst="curvedConnector3">
            <a:avLst>
              <a:gd name="adj1" fmla="val -4611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70" name="Left Brace 69">
            <a:extLst>
              <a:ext uri="{FF2B5EF4-FFF2-40B4-BE49-F238E27FC236}">
                <a16:creationId xmlns:a16="http://schemas.microsoft.com/office/drawing/2014/main" id="{9E5BB349-4139-4B28-9440-9CFC0DF36FF1}"/>
              </a:ext>
            </a:extLst>
          </p:cNvPr>
          <p:cNvSpPr/>
          <p:nvPr/>
        </p:nvSpPr>
        <p:spPr bwMode="auto">
          <a:xfrm rot="10800000">
            <a:off x="11314336" y="1965955"/>
            <a:ext cx="202474" cy="383031"/>
          </a:xfrm>
          <a:prstGeom prst="leftBrace">
            <a:avLst>
              <a:gd name="adj1" fmla="val 10213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8BDD889-F4A9-494A-BA9E-2651CC5E2BED}"/>
              </a:ext>
            </a:extLst>
          </p:cNvPr>
          <p:cNvSpPr txBox="1"/>
          <p:nvPr/>
        </p:nvSpPr>
        <p:spPr>
          <a:xfrm>
            <a:off x="5935657" y="1609282"/>
            <a:ext cx="2027559" cy="914400"/>
          </a:xfrm>
          <a:prstGeom prst="rect">
            <a:avLst/>
          </a:prstGeom>
        </p:spPr>
        <p:txBody>
          <a:bodyPr vert="horz" wrap="non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Virtual </a:t>
            </a:r>
            <a:r>
              <a:rPr kumimoji="0" lang="en-US" sz="2000" b="0" i="0" u="none" strike="noStrike" kern="1000" cap="none" spc="-3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addr</a:t>
            </a:r>
            <a:r>
              <a:rPr kumimoji="0" lang="en-US" sz="2000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. space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81A8DC3-4C8F-42E9-BD08-9AC9D66EFDE1}"/>
              </a:ext>
            </a:extLst>
          </p:cNvPr>
          <p:cNvSpPr/>
          <p:nvPr/>
        </p:nvSpPr>
        <p:spPr bwMode="auto">
          <a:xfrm>
            <a:off x="5755631" y="2099159"/>
            <a:ext cx="2560022" cy="39518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0x0000000000000000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B6AF872-F479-4D85-8A54-FA15613EC32D}"/>
              </a:ext>
            </a:extLst>
          </p:cNvPr>
          <p:cNvCxnSpPr>
            <a:cxnSpLocks/>
            <a:stCxn id="86" idx="3"/>
            <a:endCxn id="32" idx="1"/>
          </p:cNvCxnSpPr>
          <p:nvPr/>
        </p:nvCxnSpPr>
        <p:spPr bwMode="auto">
          <a:xfrm flipV="1">
            <a:off x="8315653" y="2166976"/>
            <a:ext cx="390324" cy="1297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73FB870-D79D-4E56-9273-44AE8791B7D5}"/>
              </a:ext>
            </a:extLst>
          </p:cNvPr>
          <p:cNvGrpSpPr/>
          <p:nvPr/>
        </p:nvGrpSpPr>
        <p:grpSpPr>
          <a:xfrm>
            <a:off x="5767061" y="2354392"/>
            <a:ext cx="5554849" cy="723702"/>
            <a:chOff x="5755631" y="2354392"/>
            <a:chExt cx="5554849" cy="72370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3301ACA-FE5F-409C-8FB2-603905F45D72}"/>
                </a:ext>
              </a:extLst>
            </p:cNvPr>
            <p:cNvGrpSpPr/>
            <p:nvPr/>
          </p:nvGrpSpPr>
          <p:grpSpPr>
            <a:xfrm>
              <a:off x="8700883" y="2354392"/>
              <a:ext cx="2609597" cy="396434"/>
              <a:chOff x="8102858" y="3052328"/>
              <a:chExt cx="2609597" cy="396434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897DE13-FF07-412F-B47B-2AB2841459D7}"/>
                  </a:ext>
                </a:extLst>
              </p:cNvPr>
              <p:cNvSpPr/>
              <p:nvPr/>
            </p:nvSpPr>
            <p:spPr bwMode="auto">
              <a:xfrm>
                <a:off x="8148577" y="3052329"/>
                <a:ext cx="420751" cy="39643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5908CD-E298-4B36-8BF4-76C97222D6D4}"/>
                  </a:ext>
                </a:extLst>
              </p:cNvPr>
              <p:cNvSpPr/>
              <p:nvPr/>
            </p:nvSpPr>
            <p:spPr bwMode="auto">
              <a:xfrm>
                <a:off x="8102858" y="3052329"/>
                <a:ext cx="45719" cy="39643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BFE4F5A-6F2E-4BC6-B2B7-7208396780E7}"/>
                  </a:ext>
                </a:extLst>
              </p:cNvPr>
              <p:cNvSpPr/>
              <p:nvPr/>
            </p:nvSpPr>
            <p:spPr bwMode="auto">
              <a:xfrm>
                <a:off x="8569329" y="3052328"/>
                <a:ext cx="300990" cy="396433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0BD54FB-9BA5-4835-BA05-81CFAE720C04}"/>
                  </a:ext>
                </a:extLst>
              </p:cNvPr>
              <p:cNvSpPr/>
              <p:nvPr/>
            </p:nvSpPr>
            <p:spPr bwMode="auto">
              <a:xfrm>
                <a:off x="8854122" y="3052329"/>
                <a:ext cx="1094109" cy="39389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en-US" sz="1400">
                    <a:solidFill>
                      <a:schemeClr val="tx1"/>
                    </a:solidFill>
                    <a:latin typeface="+mn-lt"/>
                  </a:rPr>
                  <a:t>phys. </a:t>
                </a:r>
                <a:r>
                  <a:rPr lang="en-US" sz="1400" err="1">
                    <a:solidFill>
                      <a:schemeClr val="tx1"/>
                    </a:solidFill>
                    <a:latin typeface="+mn-lt"/>
                  </a:rPr>
                  <a:t>addr</a:t>
                </a:r>
                <a:r>
                  <a:rPr lang="en-US" sz="1400">
                    <a:solidFill>
                      <a:schemeClr val="tx1"/>
                    </a:solidFill>
                    <a:latin typeface="+mn-lt"/>
                  </a:rPr>
                  <a:t>.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0724447-2341-4806-9B96-4F6CBE88EAEC}"/>
                  </a:ext>
                </a:extLst>
              </p:cNvPr>
              <p:cNvSpPr/>
              <p:nvPr/>
            </p:nvSpPr>
            <p:spPr bwMode="auto">
              <a:xfrm>
                <a:off x="9947051" y="3054869"/>
                <a:ext cx="308611" cy="393892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F248364-F70C-47BD-821A-EE666289DF2E}"/>
                  </a:ext>
                </a:extLst>
              </p:cNvPr>
              <p:cNvSpPr/>
              <p:nvPr/>
            </p:nvSpPr>
            <p:spPr bwMode="auto">
              <a:xfrm>
                <a:off x="10255663" y="3054870"/>
                <a:ext cx="456792" cy="393892"/>
              </a:xfrm>
              <a:prstGeom prst="rect">
                <a:avLst/>
              </a:prstGeom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pic>
          <p:nvPicPr>
            <p:cNvPr id="72" name="Graphic 71" descr="Old Key with solid fill">
              <a:extLst>
                <a:ext uri="{FF2B5EF4-FFF2-40B4-BE49-F238E27FC236}">
                  <a16:creationId xmlns:a16="http://schemas.microsoft.com/office/drawing/2014/main" id="{0FE0AB10-010A-47E4-8C29-FAA52C8AE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65063" y="2362651"/>
              <a:ext cx="398076" cy="398076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673726D-40E0-41D3-B3BC-7CEBEC5CF17E}"/>
                </a:ext>
              </a:extLst>
            </p:cNvPr>
            <p:cNvSpPr/>
            <p:nvPr/>
          </p:nvSpPr>
          <p:spPr bwMode="auto">
            <a:xfrm>
              <a:off x="5755631" y="2682914"/>
              <a:ext cx="2560022" cy="395180"/>
            </a:xfrm>
            <a:prstGeom prst="rect">
              <a:avLst/>
            </a:prstGeom>
            <a:solidFill>
              <a:srgbClr val="005BC6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0x0000000000001000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77DD25A-8212-4C4A-8FCF-813B85FE6F29}"/>
                </a:ext>
              </a:extLst>
            </p:cNvPr>
            <p:cNvCxnSpPr>
              <a:cxnSpLocks/>
              <a:stCxn id="89" idx="3"/>
              <a:endCxn id="40" idx="1"/>
            </p:cNvCxnSpPr>
            <p:nvPr/>
          </p:nvCxnSpPr>
          <p:spPr bwMode="auto">
            <a:xfrm flipV="1">
              <a:off x="8315653" y="2552610"/>
              <a:ext cx="385230" cy="32789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BF9F2FF-042D-4217-B829-2B633C3C3619}"/>
              </a:ext>
            </a:extLst>
          </p:cNvPr>
          <p:cNvGrpSpPr/>
          <p:nvPr/>
        </p:nvGrpSpPr>
        <p:grpSpPr>
          <a:xfrm>
            <a:off x="5761370" y="2750638"/>
            <a:ext cx="5556778" cy="918183"/>
            <a:chOff x="5755631" y="2743665"/>
            <a:chExt cx="5556778" cy="91818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24F3216-6A5E-4951-9AE6-3D84C257A62C}"/>
                </a:ext>
              </a:extLst>
            </p:cNvPr>
            <p:cNvGrpSpPr/>
            <p:nvPr/>
          </p:nvGrpSpPr>
          <p:grpSpPr>
            <a:xfrm>
              <a:off x="8702812" y="2749861"/>
              <a:ext cx="2609597" cy="396434"/>
              <a:chOff x="8102858" y="3052328"/>
              <a:chExt cx="2609597" cy="396434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1CD0898-34B2-4CF0-9A31-BD9DC41B86D3}"/>
                  </a:ext>
                </a:extLst>
              </p:cNvPr>
              <p:cNvSpPr/>
              <p:nvPr/>
            </p:nvSpPr>
            <p:spPr bwMode="auto">
              <a:xfrm>
                <a:off x="8148577" y="3052329"/>
                <a:ext cx="420751" cy="39643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A96B519-865D-488E-AB8D-6EC7350BE907}"/>
                  </a:ext>
                </a:extLst>
              </p:cNvPr>
              <p:cNvSpPr/>
              <p:nvPr/>
            </p:nvSpPr>
            <p:spPr bwMode="auto">
              <a:xfrm>
                <a:off x="8102858" y="3052329"/>
                <a:ext cx="45719" cy="39643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4FA0980-B8B7-40D0-9456-0AF4073BC0AA}"/>
                  </a:ext>
                </a:extLst>
              </p:cNvPr>
              <p:cNvSpPr/>
              <p:nvPr/>
            </p:nvSpPr>
            <p:spPr bwMode="auto">
              <a:xfrm>
                <a:off x="8569329" y="3052328"/>
                <a:ext cx="300990" cy="396433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58C4F8B-173A-48C4-9933-D39349524988}"/>
                  </a:ext>
                </a:extLst>
              </p:cNvPr>
              <p:cNvSpPr/>
              <p:nvPr/>
            </p:nvSpPr>
            <p:spPr bwMode="auto">
              <a:xfrm>
                <a:off x="8854122" y="3052329"/>
                <a:ext cx="1094109" cy="39389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en-US" sz="1400">
                    <a:solidFill>
                      <a:schemeClr val="tx1"/>
                    </a:solidFill>
                    <a:latin typeface="+mn-lt"/>
                  </a:rPr>
                  <a:t>phys. </a:t>
                </a:r>
                <a:r>
                  <a:rPr lang="en-US" sz="1400" err="1">
                    <a:solidFill>
                      <a:schemeClr val="tx1"/>
                    </a:solidFill>
                    <a:latin typeface="+mn-lt"/>
                  </a:rPr>
                  <a:t>addr</a:t>
                </a:r>
                <a:r>
                  <a:rPr lang="en-US" sz="1400">
                    <a:solidFill>
                      <a:schemeClr val="tx1"/>
                    </a:solidFill>
                    <a:latin typeface="+mn-lt"/>
                  </a:rPr>
                  <a:t>.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4CBF8E4-4A99-4C41-9868-DC6FD9AAF1A4}"/>
                  </a:ext>
                </a:extLst>
              </p:cNvPr>
              <p:cNvSpPr/>
              <p:nvPr/>
            </p:nvSpPr>
            <p:spPr bwMode="auto">
              <a:xfrm>
                <a:off x="9947051" y="3054869"/>
                <a:ext cx="308611" cy="393892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C20DE0F-B9F1-4110-8AF2-150EED951FF9}"/>
                  </a:ext>
                </a:extLst>
              </p:cNvPr>
              <p:cNvSpPr/>
              <p:nvPr/>
            </p:nvSpPr>
            <p:spPr bwMode="auto">
              <a:xfrm>
                <a:off x="10255663" y="3054870"/>
                <a:ext cx="456792" cy="393892"/>
              </a:xfrm>
              <a:prstGeom prst="rect">
                <a:avLst/>
              </a:prstGeom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pic>
          <p:nvPicPr>
            <p:cNvPr id="73" name="Graphic 72" descr="Old Key with solid fill">
              <a:extLst>
                <a:ext uri="{FF2B5EF4-FFF2-40B4-BE49-F238E27FC236}">
                  <a16:creationId xmlns:a16="http://schemas.microsoft.com/office/drawing/2014/main" id="{265BD88B-9979-4040-B207-58476C425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7730" y="2743665"/>
              <a:ext cx="398076" cy="398076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945F543-066F-4572-91F6-68BED9F1A184}"/>
                </a:ext>
              </a:extLst>
            </p:cNvPr>
            <p:cNvSpPr/>
            <p:nvPr/>
          </p:nvSpPr>
          <p:spPr bwMode="auto">
            <a:xfrm>
              <a:off x="5755631" y="3266668"/>
              <a:ext cx="2560022" cy="395180"/>
            </a:xfrm>
            <a:prstGeom prst="rect">
              <a:avLst/>
            </a:prstGeom>
            <a:solidFill>
              <a:srgbClr val="10A45C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0x0000000000002000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14577A1-178A-4B79-8923-0AABCF5F6DC3}"/>
                </a:ext>
              </a:extLst>
            </p:cNvPr>
            <p:cNvCxnSpPr>
              <a:cxnSpLocks/>
              <a:stCxn id="90" idx="3"/>
              <a:endCxn id="47" idx="1"/>
            </p:cNvCxnSpPr>
            <p:nvPr/>
          </p:nvCxnSpPr>
          <p:spPr bwMode="auto">
            <a:xfrm flipV="1">
              <a:off x="8315653" y="2948079"/>
              <a:ext cx="387159" cy="51617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2E541EF-4BFE-4717-B111-EB0715B29D81}"/>
              </a:ext>
            </a:extLst>
          </p:cNvPr>
          <p:cNvGrpSpPr/>
          <p:nvPr/>
        </p:nvGrpSpPr>
        <p:grpSpPr>
          <a:xfrm>
            <a:off x="5759163" y="3147233"/>
            <a:ext cx="5558705" cy="1100273"/>
            <a:chOff x="5755631" y="3145329"/>
            <a:chExt cx="5558705" cy="110027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296E2E6-2753-4B53-9092-036E72CD1350}"/>
                </a:ext>
              </a:extLst>
            </p:cNvPr>
            <p:cNvGrpSpPr/>
            <p:nvPr/>
          </p:nvGrpSpPr>
          <p:grpSpPr>
            <a:xfrm>
              <a:off x="8704739" y="3145329"/>
              <a:ext cx="2609597" cy="396434"/>
              <a:chOff x="8102858" y="3052328"/>
              <a:chExt cx="2609597" cy="396434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0206631-1D0C-4EBC-BCC0-4019C2260260}"/>
                  </a:ext>
                </a:extLst>
              </p:cNvPr>
              <p:cNvSpPr/>
              <p:nvPr/>
            </p:nvSpPr>
            <p:spPr bwMode="auto">
              <a:xfrm>
                <a:off x="8148577" y="3052329"/>
                <a:ext cx="420751" cy="39643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E19A538-D7B5-410E-BD45-70DAB3B75260}"/>
                  </a:ext>
                </a:extLst>
              </p:cNvPr>
              <p:cNvSpPr/>
              <p:nvPr/>
            </p:nvSpPr>
            <p:spPr bwMode="auto">
              <a:xfrm>
                <a:off x="8102858" y="3052329"/>
                <a:ext cx="45719" cy="39643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A28FE5E-7FED-4514-954A-E274C7D5D0F1}"/>
                  </a:ext>
                </a:extLst>
              </p:cNvPr>
              <p:cNvSpPr/>
              <p:nvPr/>
            </p:nvSpPr>
            <p:spPr bwMode="auto">
              <a:xfrm>
                <a:off x="8569329" y="3052328"/>
                <a:ext cx="300990" cy="396433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8D09839-2FC9-4C81-8D89-F89E0C4A7AFD}"/>
                  </a:ext>
                </a:extLst>
              </p:cNvPr>
              <p:cNvSpPr/>
              <p:nvPr/>
            </p:nvSpPr>
            <p:spPr bwMode="auto">
              <a:xfrm>
                <a:off x="8854122" y="3052329"/>
                <a:ext cx="1094109" cy="39389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en-US" sz="1400">
                    <a:solidFill>
                      <a:schemeClr val="tx1"/>
                    </a:solidFill>
                    <a:latin typeface="+mn-lt"/>
                  </a:rPr>
                  <a:t>phys. </a:t>
                </a:r>
                <a:r>
                  <a:rPr lang="en-US" sz="1400" err="1">
                    <a:solidFill>
                      <a:schemeClr val="tx1"/>
                    </a:solidFill>
                    <a:latin typeface="+mn-lt"/>
                  </a:rPr>
                  <a:t>addr</a:t>
                </a:r>
                <a:r>
                  <a:rPr lang="en-US" sz="1400">
                    <a:solidFill>
                      <a:schemeClr val="tx1"/>
                    </a:solidFill>
                    <a:latin typeface="+mn-lt"/>
                  </a:rPr>
                  <a:t>.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5A97E42-750B-41FD-9A35-D74FFEFF35FE}"/>
                  </a:ext>
                </a:extLst>
              </p:cNvPr>
              <p:cNvSpPr/>
              <p:nvPr/>
            </p:nvSpPr>
            <p:spPr bwMode="auto">
              <a:xfrm>
                <a:off x="9947051" y="3054869"/>
                <a:ext cx="308611" cy="393892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8D71494-FE76-4A66-B80A-07CA9C542172}"/>
                  </a:ext>
                </a:extLst>
              </p:cNvPr>
              <p:cNvSpPr/>
              <p:nvPr/>
            </p:nvSpPr>
            <p:spPr bwMode="auto">
              <a:xfrm>
                <a:off x="10255663" y="3054870"/>
                <a:ext cx="456792" cy="393892"/>
              </a:xfrm>
              <a:prstGeom prst="rect">
                <a:avLst/>
              </a:prstGeom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pic>
          <p:nvPicPr>
            <p:cNvPr id="74" name="Graphic 73" descr="Old Key with solid fill">
              <a:extLst>
                <a:ext uri="{FF2B5EF4-FFF2-40B4-BE49-F238E27FC236}">
                  <a16:creationId xmlns:a16="http://schemas.microsoft.com/office/drawing/2014/main" id="{BA301149-F56E-406E-84FB-B558441D9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69278" y="3145330"/>
              <a:ext cx="398076" cy="398076"/>
            </a:xfrm>
            <a:prstGeom prst="rect">
              <a:avLst/>
            </a:prstGeom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1A1ACAD-C6AB-4949-8CD1-0742A55CB57E}"/>
                </a:ext>
              </a:extLst>
            </p:cNvPr>
            <p:cNvSpPr/>
            <p:nvPr/>
          </p:nvSpPr>
          <p:spPr bwMode="auto">
            <a:xfrm>
              <a:off x="5755631" y="3850422"/>
              <a:ext cx="2560022" cy="395180"/>
            </a:xfrm>
            <a:prstGeom prst="rect">
              <a:avLst/>
            </a:prstGeom>
            <a:solidFill>
              <a:srgbClr val="7C479E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0x0000000000003000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340393C-9221-4FF6-9B31-EC1B105252A9}"/>
                </a:ext>
              </a:extLst>
            </p:cNvPr>
            <p:cNvCxnSpPr>
              <a:cxnSpLocks/>
              <a:stCxn id="92" idx="3"/>
              <a:endCxn id="54" idx="1"/>
            </p:cNvCxnSpPr>
            <p:nvPr/>
          </p:nvCxnSpPr>
          <p:spPr bwMode="auto">
            <a:xfrm flipV="1">
              <a:off x="8315653" y="3343547"/>
              <a:ext cx="389086" cy="70446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05362B2-4129-4B3B-AED4-AC1B767A673D}"/>
              </a:ext>
            </a:extLst>
          </p:cNvPr>
          <p:cNvGrpSpPr/>
          <p:nvPr/>
        </p:nvGrpSpPr>
        <p:grpSpPr>
          <a:xfrm>
            <a:off x="5755631" y="3540796"/>
            <a:ext cx="5560639" cy="1288561"/>
            <a:chOff x="5755631" y="3540796"/>
            <a:chExt cx="5560639" cy="1288561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5A06393-7E4A-44B5-AA75-F105D808B1C1}"/>
                </a:ext>
              </a:extLst>
            </p:cNvPr>
            <p:cNvGrpSpPr/>
            <p:nvPr/>
          </p:nvGrpSpPr>
          <p:grpSpPr>
            <a:xfrm>
              <a:off x="8706673" y="3540796"/>
              <a:ext cx="2609597" cy="396434"/>
              <a:chOff x="8102858" y="3052328"/>
              <a:chExt cx="2609597" cy="396434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217B7D0-0C70-4A7E-B114-1CFB9C8E6083}"/>
                  </a:ext>
                </a:extLst>
              </p:cNvPr>
              <p:cNvSpPr/>
              <p:nvPr/>
            </p:nvSpPr>
            <p:spPr bwMode="auto">
              <a:xfrm>
                <a:off x="8148577" y="3052329"/>
                <a:ext cx="420751" cy="39643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A2F06F6-76F6-49E7-8986-EBBF8DE58FDE}"/>
                  </a:ext>
                </a:extLst>
              </p:cNvPr>
              <p:cNvSpPr/>
              <p:nvPr/>
            </p:nvSpPr>
            <p:spPr bwMode="auto">
              <a:xfrm>
                <a:off x="8102858" y="3052329"/>
                <a:ext cx="45719" cy="39643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C9C812B-21D6-41D8-AEA0-CDB7B9BB69FA}"/>
                  </a:ext>
                </a:extLst>
              </p:cNvPr>
              <p:cNvSpPr/>
              <p:nvPr/>
            </p:nvSpPr>
            <p:spPr bwMode="auto">
              <a:xfrm>
                <a:off x="8563537" y="3052328"/>
                <a:ext cx="306781" cy="396433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7C1DD31-93A9-48A7-A586-8E4D2E2BDEBE}"/>
                  </a:ext>
                </a:extLst>
              </p:cNvPr>
              <p:cNvSpPr/>
              <p:nvPr/>
            </p:nvSpPr>
            <p:spPr bwMode="auto">
              <a:xfrm>
                <a:off x="8854122" y="3052329"/>
                <a:ext cx="1094109" cy="39389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en-US" sz="1400">
                    <a:solidFill>
                      <a:schemeClr val="tx1"/>
                    </a:solidFill>
                    <a:latin typeface="+mn-lt"/>
                  </a:rPr>
                  <a:t>phys. </a:t>
                </a:r>
                <a:r>
                  <a:rPr lang="en-US" sz="1400" err="1">
                    <a:solidFill>
                      <a:schemeClr val="tx1"/>
                    </a:solidFill>
                    <a:latin typeface="+mn-lt"/>
                  </a:rPr>
                  <a:t>addr</a:t>
                </a:r>
                <a:r>
                  <a:rPr lang="en-US" sz="1400">
                    <a:solidFill>
                      <a:schemeClr val="tx1"/>
                    </a:solidFill>
                    <a:latin typeface="+mn-lt"/>
                  </a:rPr>
                  <a:t>.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2C73673-4475-4CEE-9321-B081127C6863}"/>
                  </a:ext>
                </a:extLst>
              </p:cNvPr>
              <p:cNvSpPr/>
              <p:nvPr/>
            </p:nvSpPr>
            <p:spPr bwMode="auto">
              <a:xfrm>
                <a:off x="9947051" y="3054869"/>
                <a:ext cx="308611" cy="393892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1AD56A7-2523-4675-97F0-FDAAE1245941}"/>
                  </a:ext>
                </a:extLst>
              </p:cNvPr>
              <p:cNvSpPr/>
              <p:nvPr/>
            </p:nvSpPr>
            <p:spPr bwMode="auto">
              <a:xfrm>
                <a:off x="10255663" y="3054870"/>
                <a:ext cx="456792" cy="393892"/>
              </a:xfrm>
              <a:prstGeom prst="rect">
                <a:avLst/>
              </a:prstGeom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0000" indent="-180000" algn="l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pic>
          <p:nvPicPr>
            <p:cNvPr id="76" name="Graphic 75" descr="Old Key with solid fill">
              <a:extLst>
                <a:ext uri="{FF2B5EF4-FFF2-40B4-BE49-F238E27FC236}">
                  <a16:creationId xmlns:a16="http://schemas.microsoft.com/office/drawing/2014/main" id="{840454D2-0FE0-40D3-8C65-020B31590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7730" y="3543337"/>
              <a:ext cx="398076" cy="398076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AA73953-7F2E-4318-8FCB-E05398D5ED4E}"/>
                </a:ext>
              </a:extLst>
            </p:cNvPr>
            <p:cNvSpPr/>
            <p:nvPr/>
          </p:nvSpPr>
          <p:spPr bwMode="auto">
            <a:xfrm>
              <a:off x="5755631" y="4434177"/>
              <a:ext cx="2560022" cy="395180"/>
            </a:xfrm>
            <a:prstGeom prst="rect">
              <a:avLst/>
            </a:prstGeom>
            <a:solidFill>
              <a:srgbClr val="D162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latin typeface="Consolas" panose="020B0609020204030204" pitchFamily="49" charset="0"/>
                </a:rPr>
                <a:t>0x0000000000004000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8E3A5D0-5863-436E-8FA1-13DE4AC4BEBA}"/>
                </a:ext>
              </a:extLst>
            </p:cNvPr>
            <p:cNvCxnSpPr>
              <a:cxnSpLocks/>
              <a:stCxn id="91" idx="3"/>
              <a:endCxn id="61" idx="1"/>
            </p:cNvCxnSpPr>
            <p:nvPr/>
          </p:nvCxnSpPr>
          <p:spPr bwMode="auto">
            <a:xfrm flipV="1">
              <a:off x="8315653" y="3739014"/>
              <a:ext cx="391020" cy="89275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D97BADD-B42C-4D16-A7C6-66B9CFF6E297}"/>
              </a:ext>
            </a:extLst>
          </p:cNvPr>
          <p:cNvGrpSpPr/>
          <p:nvPr/>
        </p:nvGrpSpPr>
        <p:grpSpPr>
          <a:xfrm>
            <a:off x="1933757" y="3565349"/>
            <a:ext cx="2743961" cy="1277402"/>
            <a:chOff x="1785802" y="3612070"/>
            <a:chExt cx="2743961" cy="1277402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2CC8CC4E-55A1-40DD-AE39-8DECDCEDF677}"/>
                </a:ext>
              </a:extLst>
            </p:cNvPr>
            <p:cNvGrpSpPr/>
            <p:nvPr/>
          </p:nvGrpSpPr>
          <p:grpSpPr>
            <a:xfrm>
              <a:off x="1785802" y="3978882"/>
              <a:ext cx="2743961" cy="910590"/>
              <a:chOff x="2577729" y="3834827"/>
              <a:chExt cx="2743961" cy="910590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2BB6E8DD-8D43-45AC-ACC6-85DEDE7191BD}"/>
                  </a:ext>
                </a:extLst>
              </p:cNvPr>
              <p:cNvSpPr/>
              <p:nvPr/>
            </p:nvSpPr>
            <p:spPr bwMode="auto">
              <a:xfrm>
                <a:off x="4420882" y="3834827"/>
                <a:ext cx="308610" cy="91059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endParaRPr lang="en-US" sz="110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19C784B-EE47-41F5-BFA6-DE7C7C8E01DA}"/>
                  </a:ext>
                </a:extLst>
              </p:cNvPr>
              <p:cNvSpPr/>
              <p:nvPr/>
            </p:nvSpPr>
            <p:spPr bwMode="auto">
              <a:xfrm>
                <a:off x="4710957" y="3834827"/>
                <a:ext cx="308610" cy="91059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  <a:t>WD</a:t>
                </a:r>
                <a:b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</a:br>
                <a:r>
                  <a:rPr lang="en-US" sz="110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08A6E935-F05C-4487-B6A5-786C6CB9F9F6}"/>
                  </a:ext>
                </a:extLst>
              </p:cNvPr>
              <p:cNvSpPr/>
              <p:nvPr/>
            </p:nvSpPr>
            <p:spPr bwMode="auto">
              <a:xfrm>
                <a:off x="5013080" y="3834827"/>
                <a:ext cx="308610" cy="91059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  <a:t>AD</a:t>
                </a:r>
                <a:b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</a:br>
                <a:r>
                  <a:rPr lang="en-US" sz="110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0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CCA647F2-1CD5-4B4D-8252-74160109D5C7}"/>
                  </a:ext>
                </a:extLst>
              </p:cNvPr>
              <p:cNvSpPr/>
              <p:nvPr/>
            </p:nvSpPr>
            <p:spPr bwMode="auto">
              <a:xfrm>
                <a:off x="2577729" y="3834827"/>
                <a:ext cx="308610" cy="910590"/>
              </a:xfrm>
              <a:prstGeom prst="rect">
                <a:avLst/>
              </a:prstGeom>
              <a:solidFill>
                <a:srgbClr val="005BC6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  <a:t>WD</a:t>
                </a:r>
                <a:b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</a:br>
                <a:r>
                  <a:rPr lang="en-US" sz="110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15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18AE7D5E-4F19-4E9A-96AD-83A88E3E4B22}"/>
                  </a:ext>
                </a:extLst>
              </p:cNvPr>
              <p:cNvSpPr/>
              <p:nvPr/>
            </p:nvSpPr>
            <p:spPr bwMode="auto">
              <a:xfrm>
                <a:off x="2891352" y="3834827"/>
                <a:ext cx="308610" cy="910590"/>
              </a:xfrm>
              <a:prstGeom prst="rect">
                <a:avLst/>
              </a:prstGeom>
              <a:solidFill>
                <a:srgbClr val="005BC6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  <a:t>AD</a:t>
                </a:r>
                <a:b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</a:br>
                <a:r>
                  <a:rPr lang="en-US" sz="110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15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CC4450F7-0592-400F-BE7F-C5C962170CDF}"/>
                  </a:ext>
                </a:extLst>
              </p:cNvPr>
              <p:cNvSpPr/>
              <p:nvPr/>
            </p:nvSpPr>
            <p:spPr bwMode="auto">
              <a:xfrm>
                <a:off x="3201052" y="3834827"/>
                <a:ext cx="308610" cy="910590"/>
              </a:xfrm>
              <a:prstGeom prst="rect">
                <a:avLst/>
              </a:prstGeom>
              <a:solidFill>
                <a:srgbClr val="10A45C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  <a:t>WD</a:t>
                </a:r>
                <a:b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</a:br>
                <a:r>
                  <a:rPr lang="en-US" sz="110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14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02485670-AC36-4491-955E-A120FE7E9290}"/>
                  </a:ext>
                </a:extLst>
              </p:cNvPr>
              <p:cNvSpPr/>
              <p:nvPr/>
            </p:nvSpPr>
            <p:spPr bwMode="auto">
              <a:xfrm>
                <a:off x="3504886" y="3834827"/>
                <a:ext cx="308610" cy="910590"/>
              </a:xfrm>
              <a:prstGeom prst="rect">
                <a:avLst/>
              </a:prstGeom>
              <a:solidFill>
                <a:srgbClr val="10A45C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  <a:t>AD</a:t>
                </a:r>
                <a:b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</a:br>
                <a:r>
                  <a:rPr lang="en-US" sz="110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14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3D13C466-CC98-4E5B-A7CC-0FC63246F32B}"/>
                  </a:ext>
                </a:extLst>
              </p:cNvPr>
              <p:cNvSpPr/>
              <p:nvPr/>
            </p:nvSpPr>
            <p:spPr bwMode="auto">
              <a:xfrm>
                <a:off x="3815256" y="3834827"/>
                <a:ext cx="308610" cy="910590"/>
              </a:xfrm>
              <a:prstGeom prst="rect">
                <a:avLst/>
              </a:prstGeom>
              <a:solidFill>
                <a:srgbClr val="7C479E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  <a:t>WD</a:t>
                </a:r>
                <a:b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</a:br>
                <a:r>
                  <a:rPr lang="en-US" sz="110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13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925B1173-5BDC-4434-ADC3-4BF4BDA61CFD}"/>
                  </a:ext>
                </a:extLst>
              </p:cNvPr>
              <p:cNvSpPr/>
              <p:nvPr/>
            </p:nvSpPr>
            <p:spPr bwMode="auto">
              <a:xfrm>
                <a:off x="4117379" y="3834827"/>
                <a:ext cx="308610" cy="910590"/>
              </a:xfrm>
              <a:prstGeom prst="rect">
                <a:avLst/>
              </a:prstGeom>
              <a:solidFill>
                <a:srgbClr val="7C479E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800"/>
                  </a:spcBef>
                </a:pPr>
                <a: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  <a:t>AD</a:t>
                </a:r>
                <a:br>
                  <a:rPr lang="en-US">
                    <a:solidFill>
                      <a:schemeClr val="tx1"/>
                    </a:solidFill>
                    <a:latin typeface="Consolas" panose="020B0609020204030204" pitchFamily="49" charset="0"/>
                  </a:rPr>
                </a:br>
                <a:r>
                  <a:rPr lang="en-US" sz="110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13</a:t>
                </a:r>
              </a:p>
            </p:txBody>
          </p: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FB4C61D2-2794-49E8-93AB-766A5D8B0313}"/>
                </a:ext>
              </a:extLst>
            </p:cNvPr>
            <p:cNvSpPr txBox="1"/>
            <p:nvPr/>
          </p:nvSpPr>
          <p:spPr>
            <a:xfrm>
              <a:off x="2784004" y="3612070"/>
              <a:ext cx="914400" cy="283103"/>
            </a:xfrm>
            <a:prstGeom prst="rect">
              <a:avLst/>
            </a:prstGeom>
          </p:spPr>
          <p:txBody>
            <a:bodyPr vert="horz" wrap="none" lIns="72000" tIns="36000" rIns="72000" bIns="36000" rtlCol="0" anchor="t">
              <a:noAutofit/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sz="2000" b="0" i="0" u="none" strike="noStrike" kern="1000" cap="none" spc="-3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Ericsson Hilda"/>
                  <a:ea typeface="+mn-ea"/>
                  <a:cs typeface="+mn-cs"/>
                </a:rPr>
                <a:t>PKRU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5864E529-4E54-487A-B550-7145EF814283}"/>
              </a:ext>
            </a:extLst>
          </p:cNvPr>
          <p:cNvGrpSpPr/>
          <p:nvPr/>
        </p:nvGrpSpPr>
        <p:grpSpPr>
          <a:xfrm>
            <a:off x="242689" y="3932161"/>
            <a:ext cx="2158996" cy="910590"/>
            <a:chOff x="242689" y="3932161"/>
            <a:chExt cx="2158996" cy="910590"/>
          </a:xfrm>
        </p:grpSpPr>
        <p:sp>
          <p:nvSpPr>
            <p:cNvPr id="134" name="TextBox 9">
              <a:extLst>
                <a:ext uri="{FF2B5EF4-FFF2-40B4-BE49-F238E27FC236}">
                  <a16:creationId xmlns:a16="http://schemas.microsoft.com/office/drawing/2014/main" id="{FA48D8D6-B055-4748-9D88-A4130E88C4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808" y="4174581"/>
              <a:ext cx="12711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i-FI" altLang="en-US">
                  <a:latin typeface="+mn-lt"/>
                </a:rPr>
                <a:t>write disable</a:t>
              </a:r>
            </a:p>
          </p:txBody>
        </p:sp>
        <p:sp>
          <p:nvSpPr>
            <p:cNvPr id="135" name="TextBox 10">
              <a:extLst>
                <a:ext uri="{FF2B5EF4-FFF2-40B4-BE49-F238E27FC236}">
                  <a16:creationId xmlns:a16="http://schemas.microsoft.com/office/drawing/2014/main" id="{C051A471-E0A1-461A-A5FA-C6A031B47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689" y="4449572"/>
              <a:ext cx="14074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i-FI" altLang="en-US">
                  <a:latin typeface="+mn-lt"/>
                </a:rPr>
                <a:t>access disable</a:t>
              </a:r>
            </a:p>
          </p:txBody>
        </p:sp>
        <p:cxnSp>
          <p:nvCxnSpPr>
            <p:cNvPr id="136" name="Curved Connector 12">
              <a:extLst>
                <a:ext uri="{FF2B5EF4-FFF2-40B4-BE49-F238E27FC236}">
                  <a16:creationId xmlns:a16="http://schemas.microsoft.com/office/drawing/2014/main" id="{01D1EAD6-8CF5-4BA9-BBF9-E78934DA6303}"/>
                </a:ext>
              </a:extLst>
            </p:cNvPr>
            <p:cNvCxnSpPr>
              <a:cxnSpLocks/>
              <a:stCxn id="135" idx="3"/>
              <a:endCxn id="120" idx="2"/>
            </p:cNvCxnSpPr>
            <p:nvPr/>
          </p:nvCxnSpPr>
          <p:spPr>
            <a:xfrm>
              <a:off x="1650126" y="4588072"/>
              <a:ext cx="751559" cy="254679"/>
            </a:xfrm>
            <a:prstGeom prst="curvedConnector4">
              <a:avLst>
                <a:gd name="adj1" fmla="val 7796"/>
                <a:gd name="adj2" fmla="val 153856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urved Connector 13">
              <a:extLst>
                <a:ext uri="{FF2B5EF4-FFF2-40B4-BE49-F238E27FC236}">
                  <a16:creationId xmlns:a16="http://schemas.microsoft.com/office/drawing/2014/main" id="{AD0A347E-AEA7-4F8F-A7DE-828468554334}"/>
                </a:ext>
              </a:extLst>
            </p:cNvPr>
            <p:cNvCxnSpPr>
              <a:cxnSpLocks/>
              <a:stCxn id="134" idx="3"/>
              <a:endCxn id="119" idx="0"/>
            </p:cNvCxnSpPr>
            <p:nvPr/>
          </p:nvCxnSpPr>
          <p:spPr>
            <a:xfrm flipV="1">
              <a:off x="1637990" y="3932161"/>
              <a:ext cx="450072" cy="380920"/>
            </a:xfrm>
            <a:prstGeom prst="curvedConnector4">
              <a:avLst>
                <a:gd name="adj1" fmla="val 32858"/>
                <a:gd name="adj2" fmla="val 160013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538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5399F-DFEC-4826-8358-7BECA0CCC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PKU Availability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2B625-664A-4682-A8C2-487112DC98B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dirty="0">
                <a:cs typeface="MS PGothic" pitchFamily="34" charset="-128"/>
              </a:rPr>
              <a:t>PKU Deployed </a:t>
            </a:r>
          </a:p>
          <a:p>
            <a:pPr lvl="1">
              <a:defRPr/>
            </a:pPr>
            <a:r>
              <a:rPr lang="en-US" dirty="0">
                <a:cs typeface="MS PGothic" pitchFamily="34" charset="-128"/>
              </a:rPr>
              <a:t>in Intel Xeon CPUs since the </a:t>
            </a:r>
            <a:r>
              <a:rPr lang="en-US" dirty="0" err="1">
                <a:cs typeface="MS PGothic" pitchFamily="34" charset="-128"/>
              </a:rPr>
              <a:t>SkyLake</a:t>
            </a:r>
            <a:r>
              <a:rPr lang="en-US" dirty="0">
                <a:cs typeface="MS PGothic" pitchFamily="34" charset="-128"/>
              </a:rPr>
              <a:t> microarchitecture </a:t>
            </a:r>
            <a:r>
              <a:rPr lang="en-US" b="0" dirty="0">
                <a:cs typeface="MS PGothic" pitchFamily="34" charset="-128"/>
              </a:rPr>
              <a:t>(2015)</a:t>
            </a:r>
          </a:p>
          <a:p>
            <a:pPr lvl="1">
              <a:defRPr/>
            </a:pPr>
            <a:r>
              <a:rPr lang="en-US" b="0" dirty="0">
                <a:cs typeface="MS PGothic" pitchFamily="34" charset="-128"/>
              </a:rPr>
              <a:t>in AMD Zen 3 CPUs </a:t>
            </a:r>
          </a:p>
          <a:p>
            <a:pPr marL="0" indent="0" eaLnBrk="1" hangingPunct="1">
              <a:buNone/>
              <a:defRPr/>
            </a:pPr>
            <a:endParaRPr lang="en-US" dirty="0">
              <a:cs typeface="MS PGothic" pitchFamily="34" charset="-128"/>
            </a:endParaRPr>
          </a:p>
          <a:p>
            <a:pPr marL="0" indent="0" eaLnBrk="1" hangingPunct="1">
              <a:buNone/>
              <a:defRPr/>
            </a:pPr>
            <a:r>
              <a:rPr lang="en-US" b="0" dirty="0">
                <a:cs typeface="MS PGothic" pitchFamily="34" charset="-128"/>
              </a:rPr>
              <a:t>Support in </a:t>
            </a:r>
            <a:r>
              <a:rPr lang="en-US" b="0" dirty="0">
                <a:cs typeface="MS PGothic" pitchFamily="34" charset="-128"/>
                <a:hlinkClick r:id="rId3"/>
              </a:rPr>
              <a:t>Linux 4.6</a:t>
            </a:r>
            <a:r>
              <a:rPr lang="en-US" b="0" dirty="0">
                <a:cs typeface="MS PGothic" pitchFamily="34" charset="-128"/>
              </a:rPr>
              <a:t> (known as MPK)</a:t>
            </a:r>
          </a:p>
          <a:p>
            <a:pPr marL="0" indent="0" eaLnBrk="1" hangingPunct="1">
              <a:buNone/>
              <a:defRPr/>
            </a:pPr>
            <a:r>
              <a:rPr lang="en-US" b="0" dirty="0">
                <a:cs typeface="MS PGothic" pitchFamily="34" charset="-128"/>
              </a:rPr>
              <a:t>User space support in </a:t>
            </a:r>
            <a:r>
              <a:rPr lang="en-US" b="0" dirty="0">
                <a:cs typeface="MS PGothic" pitchFamily="34" charset="-128"/>
                <a:hlinkClick r:id="rId4"/>
              </a:rPr>
              <a:t>GNU C Library (</a:t>
            </a:r>
            <a:r>
              <a:rPr lang="en-US" b="0" dirty="0" err="1">
                <a:cs typeface="MS PGothic" pitchFamily="34" charset="-128"/>
                <a:hlinkClick r:id="rId4"/>
              </a:rPr>
              <a:t>glibc</a:t>
            </a:r>
            <a:r>
              <a:rPr lang="en-US" b="0" dirty="0">
                <a:cs typeface="MS PGothic" pitchFamily="34" charset="-128"/>
                <a:hlinkClick r:id="rId4"/>
              </a:rPr>
              <a:t>) 2.27</a:t>
            </a:r>
            <a:r>
              <a:rPr lang="en-US" b="0" dirty="0">
                <a:cs typeface="MS PGothic" pitchFamily="34" charset="-128"/>
              </a:rPr>
              <a:t>, </a:t>
            </a:r>
            <a:r>
              <a:rPr lang="en-US" b="0" dirty="0">
                <a:cs typeface="MS PGothic" pitchFamily="34" charset="-128"/>
                <a:hlinkClick r:id="rId5"/>
              </a:rPr>
              <a:t>GCC 5.3</a:t>
            </a:r>
            <a:r>
              <a:rPr lang="en-US" b="0" dirty="0">
                <a:cs typeface="MS PGothic" pitchFamily="34" charset="-128"/>
              </a:rPr>
              <a:t> (</a:t>
            </a:r>
            <a:r>
              <a:rPr lang="en-US" b="0" dirty="0" err="1">
                <a:cs typeface="MS PGothic" pitchFamily="34" charset="-128"/>
                <a:hlinkClick r:id="rId6"/>
              </a:rPr>
              <a:t>pkey_mprotect</a:t>
            </a:r>
            <a:r>
              <a:rPr lang="en-US" b="0" dirty="0">
                <a:cs typeface="MS PGothic" pitchFamily="34" charset="-128"/>
              </a:rPr>
              <a:t>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dirty="0">
              <a:cs typeface="MS PGothic" pitchFamily="34" charset="-128"/>
            </a:endParaRPr>
          </a:p>
          <a:p>
            <a:pPr marL="0" indent="0" eaLnBrk="1" hangingPunct="1">
              <a:buNone/>
              <a:defRPr/>
            </a:pPr>
            <a:endParaRPr lang="en-US" b="0" dirty="0">
              <a:cs typeface="MS PGothic" pitchFamily="34" charset="-128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b="0" dirty="0">
              <a:cs typeface="MS PGothic" pitchFamily="34" charset="-128"/>
            </a:endParaRPr>
          </a:p>
          <a:p>
            <a:pPr marL="0" indent="0" eaLnBrk="1" hangingPunct="1">
              <a:buNone/>
              <a:defRPr/>
            </a:pPr>
            <a:endParaRPr lang="en-US" dirty="0"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6453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08D8F-303A-4E54-8CED-2D2FF97D8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000" i="0" u="none" strike="noStrike" kern="1400" cap="none" spc="-1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Implementation: Library for </a:t>
            </a:r>
            <a:r>
              <a:rPr kumimoji="0" lang="en-US" sz="4000" i="0" u="none" strike="noStrike" kern="1400" cap="none" spc="-16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rPr>
              <a:t>Secure Domain Rewind and Discard </a:t>
            </a:r>
            <a:r>
              <a:rPr kumimoji="0" lang="en-US" sz="4000" i="0" u="none" strike="noStrike" kern="1400" cap="none" spc="-1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(</a:t>
            </a:r>
            <a:r>
              <a:rPr kumimoji="0" lang="en-US" sz="4000" i="0" u="none" strike="noStrike" kern="1400" cap="none" spc="-16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SDRaD</a:t>
            </a:r>
            <a:r>
              <a:rPr kumimoji="0" lang="en-US" sz="4000" i="0" u="none" strike="noStrike" kern="1400" cap="none" spc="-1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)</a:t>
            </a:r>
            <a:br>
              <a:rPr lang="en-US" sz="3364" b="1" dirty="0">
                <a:solidFill>
                  <a:srgbClr val="000000"/>
                </a:solidFill>
                <a:latin typeface="Ericsson Hilda" panose="00000500000000000000" pitchFamily="2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D7E22-6CD2-44DE-9A09-B103C483EDA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defTabSz="914400" eaLnBrk="1" hangingPunct="1">
              <a:spcBef>
                <a:spcPts val="800"/>
              </a:spcBef>
              <a:buNone/>
              <a:defRPr/>
            </a:pPr>
            <a:r>
              <a:rPr lang="en-US" b="1" kern="1000" spc="-30" dirty="0">
                <a:solidFill>
                  <a:srgbClr val="181818"/>
                </a:solidFill>
                <a:latin typeface="Ericsson Hilda"/>
                <a:cs typeface="Arial" panose="020B0604020202020204" pitchFamily="34" charset="0"/>
              </a:rPr>
              <a:t>Allows developer to create isolated domains within application</a:t>
            </a:r>
          </a:p>
          <a:p>
            <a:pPr marL="0" indent="0" defTabSz="914400" eaLnBrk="1" hangingPunct="1">
              <a:spcBef>
                <a:spcPts val="800"/>
              </a:spcBef>
              <a:buNone/>
              <a:defRPr/>
            </a:pPr>
            <a:endParaRPr lang="en-US" kern="1000" spc="-30" dirty="0">
              <a:solidFill>
                <a:srgbClr val="181818"/>
              </a:solidFill>
              <a:latin typeface="Ericsson Hilda"/>
              <a:cs typeface="Arial" panose="020B0604020202020204" pitchFamily="34" charset="0"/>
            </a:endParaRPr>
          </a:p>
          <a:p>
            <a:pPr marL="0" indent="0" defTabSz="914400" eaLnBrk="1" hangingPunct="1">
              <a:spcBef>
                <a:spcPts val="800"/>
              </a:spcBef>
              <a:buNone/>
              <a:defRPr/>
            </a:pPr>
            <a:r>
              <a:rPr kumimoji="0" lang="en-US" b="1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cs typeface="Arial" panose="020B0604020202020204" pitchFamily="34" charset="0"/>
              </a:rPr>
              <a:t>Analogy: </a:t>
            </a:r>
            <a:r>
              <a:rPr kumimoji="0" lang="en-US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cs typeface="Arial" panose="020B0604020202020204" pitchFamily="34" charset="0"/>
              </a:rPr>
              <a:t>Software exceptions that capture memory errors</a:t>
            </a:r>
            <a:r>
              <a:rPr kumimoji="0" lang="en-US" b="0" i="0" u="none" strike="noStrike" kern="1000" cap="none" spc="-30" normalizeH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cs typeface="Arial" panose="020B0604020202020204" pitchFamily="34" charset="0"/>
              </a:rPr>
              <a:t>within isolated domain</a:t>
            </a:r>
          </a:p>
          <a:p>
            <a:pPr marL="0" indent="0" defTabSz="914400" eaLnBrk="1" hangingPunct="1">
              <a:spcBef>
                <a:spcPts val="800"/>
              </a:spcBef>
              <a:buNone/>
              <a:defRPr/>
            </a:pPr>
            <a:endParaRPr kumimoji="0" lang="en-US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cs typeface="Arial" panose="020B0604020202020204" pitchFamily="34" charset="0"/>
            </a:endParaRPr>
          </a:p>
          <a:p>
            <a:pPr marL="0" indent="0" defTabSz="914400" eaLnBrk="1" hangingPunct="1">
              <a:spcBef>
                <a:spcPts val="800"/>
              </a:spcBef>
              <a:buNone/>
              <a:defRPr/>
            </a:pPr>
            <a:endParaRPr kumimoji="0" lang="en-US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None/>
              <a:tabLst/>
              <a:defRPr/>
            </a:pPr>
            <a:r>
              <a:rPr kumimoji="0" lang="en-US" b="1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cs typeface="Arial" panose="020B0604020202020204" pitchFamily="34" charset="0"/>
              </a:rPr>
              <a:t>What can be isolated within an application?</a:t>
            </a:r>
          </a:p>
          <a:p>
            <a:pPr marL="3636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  <a:defRPr/>
            </a:pPr>
            <a:r>
              <a:rPr kumimoji="0" lang="en-US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Arial" panose="020B0604020202020204" pitchFamily="34" charset="0"/>
              </a:rPr>
              <a:t>Subroutine in main application,</a:t>
            </a:r>
            <a:br>
              <a:rPr kumimoji="0" lang="en-US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Arial" panose="020B0604020202020204" pitchFamily="34" charset="0"/>
              </a:rPr>
            </a:br>
            <a:r>
              <a:rPr kumimoji="0" lang="en-US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Arial" panose="020B0604020202020204" pitchFamily="34" charset="0"/>
              </a:rPr>
              <a:t>e.g., C function that processes </a:t>
            </a:r>
            <a:r>
              <a:rPr kumimoji="0" lang="en-US" b="0" i="0" u="none" strike="noStrike" kern="1000" cap="none" spc="-3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Arial" panose="020B0604020202020204" pitchFamily="34" charset="0"/>
              </a:rPr>
              <a:t>unsanitized</a:t>
            </a:r>
            <a:r>
              <a:rPr kumimoji="0" lang="en-US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Arial" panose="020B0604020202020204" pitchFamily="34" charset="0"/>
              </a:rPr>
              <a:t> input</a:t>
            </a:r>
          </a:p>
          <a:p>
            <a:pPr marL="3636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  <a:defRPr/>
            </a:pPr>
            <a:r>
              <a:rPr kumimoji="0" lang="en-US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Arial" panose="020B0604020202020204" pitchFamily="34" charset="0"/>
              </a:rPr>
              <a:t>Libraries with possible memory vulnerabilities</a:t>
            </a:r>
          </a:p>
          <a:p>
            <a:pPr lvl="1">
              <a:defRPr/>
            </a:pPr>
            <a:r>
              <a:rPr lang="en-US" dirty="0">
                <a:solidFill>
                  <a:srgbClr val="181818"/>
                </a:solidFill>
                <a:cs typeface="Arial" panose="020B0604020202020204" pitchFamily="34" charset="0"/>
              </a:rPr>
              <a:t>Library that handles sensitive information, </a:t>
            </a:r>
            <a:br>
              <a:rPr lang="en-US" dirty="0">
                <a:solidFill>
                  <a:srgbClr val="181818"/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rgbClr val="181818"/>
                </a:solidFill>
                <a:cs typeface="Arial" panose="020B0604020202020204" pitchFamily="34" charset="0"/>
              </a:rPr>
              <a:t>e.g., cryptographic keys in OpenSSL</a:t>
            </a:r>
          </a:p>
          <a:p>
            <a:pPr marL="183600" marR="0" lvl="1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Arial" panose="020B0604020202020204" pitchFamily="34" charset="0"/>
              </a:rPr>
              <a:t> </a:t>
            </a:r>
          </a:p>
          <a:p>
            <a:pPr marL="183600" marR="0" lvl="1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745D58-4E73-4F0A-B67C-7F1243E240F6}"/>
              </a:ext>
            </a:extLst>
          </p:cNvPr>
          <p:cNvSpPr txBox="1"/>
          <p:nvPr/>
        </p:nvSpPr>
        <p:spPr>
          <a:xfrm>
            <a:off x="6096000" y="3830126"/>
            <a:ext cx="5853344" cy="183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None/>
              <a:tabLst/>
              <a:defRPr/>
            </a:pPr>
            <a:r>
              <a:rPr kumimoji="0" lang="en-US" sz="2000" b="1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Arial" panose="020B0604020202020204" pitchFamily="34" charset="0"/>
              </a:rPr>
              <a:t>What errors can be detected?</a:t>
            </a:r>
          </a:p>
          <a:p>
            <a:pPr marL="3636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  <a:defRPr/>
            </a:pPr>
            <a:r>
              <a:rPr lang="en-US" sz="2000" kern="1000" spc="-30" dirty="0">
                <a:solidFill>
                  <a:srgbClr val="181818"/>
                </a:solidFill>
                <a:latin typeface="Ericsson Hilda"/>
                <a:cs typeface="Arial" panose="020B0604020202020204" pitchFamily="34" charset="0"/>
              </a:rPr>
              <a:t>S</a:t>
            </a:r>
            <a:r>
              <a:rPr kumimoji="0" lang="en-US" sz="2000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cs typeface="Arial" panose="020B0604020202020204" pitchFamily="34" charset="0"/>
              </a:rPr>
              <a:t>tack overflows</a:t>
            </a:r>
            <a:r>
              <a:rPr lang="en-US" sz="2000" kern="1000" spc="-30" dirty="0">
                <a:solidFill>
                  <a:srgbClr val="181818"/>
                </a:solidFill>
                <a:latin typeface="Ericsson Hild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cs typeface="Arial" panose="020B0604020202020204" pitchFamily="34" charset="0"/>
              </a:rPr>
              <a:t>heap overflow, </a:t>
            </a:r>
            <a:r>
              <a:rPr lang="en-US" sz="2000" kern="1000" spc="-30" dirty="0">
                <a:solidFill>
                  <a:srgbClr val="181818"/>
                </a:solidFill>
                <a:latin typeface="Ericsson Hilda"/>
                <a:cs typeface="Arial" panose="020B0604020202020204" pitchFamily="34" charset="0"/>
              </a:rPr>
              <a:t>domain violations</a:t>
            </a: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cs typeface="Arial" panose="020B0604020202020204" pitchFamily="34" charset="0"/>
            </a:endParaRPr>
          </a:p>
          <a:p>
            <a:pPr marL="3636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  <a:defRPr/>
            </a:pPr>
            <a:r>
              <a:rPr lang="en-US" sz="2000" kern="1000" spc="-30" dirty="0">
                <a:solidFill>
                  <a:srgbClr val="181818"/>
                </a:solidFill>
                <a:latin typeface="Ericsson Hilda"/>
                <a:cs typeface="Arial" panose="020B0604020202020204" pitchFamily="34" charset="0"/>
              </a:rPr>
              <a:t>L</a:t>
            </a:r>
            <a:r>
              <a:rPr kumimoji="0" lang="en-US" sz="2000" b="0" i="0" u="none" strike="noStrike" kern="1000" cap="none" spc="-3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cs typeface="Arial" panose="020B0604020202020204" pitchFamily="34" charset="0"/>
              </a:rPr>
              <a:t>everage</a:t>
            </a:r>
            <a:r>
              <a:rPr kumimoji="0" lang="en-US" sz="2000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cs typeface="Arial" panose="020B0604020202020204" pitchFamily="34" charset="0"/>
              </a:rPr>
              <a:t> different </a:t>
            </a:r>
            <a:r>
              <a:rPr lang="en-US" sz="2000" kern="1000" spc="-30" dirty="0">
                <a:solidFill>
                  <a:srgbClr val="181818"/>
                </a:solidFill>
                <a:latin typeface="Ericsson Hilda"/>
                <a:ea typeface="+mn-ea"/>
                <a:cs typeface="Arial" panose="020B0604020202020204" pitchFamily="34" charset="0"/>
              </a:rPr>
              <a:t>pre-existing </a:t>
            </a:r>
            <a:r>
              <a:rPr lang="en-US" sz="2000" dirty="0">
                <a:solidFill>
                  <a:srgbClr val="7030A0"/>
                </a:solidFill>
                <a:latin typeface="Ericsson Hilda" panose="00000500000000000000" pitchFamily="2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detection mechanisms </a:t>
            </a:r>
            <a:br>
              <a:rPr lang="en-US" sz="2000" b="1" dirty="0">
                <a:solidFill>
                  <a:srgbClr val="7030A0"/>
                </a:solidFill>
                <a:latin typeface="Ericsson Hilda" panose="00000500000000000000" pitchFamily="2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sz="2000" kern="1000" spc="-30" dirty="0">
                <a:solidFill>
                  <a:srgbClr val="181818"/>
                </a:solidFill>
                <a:latin typeface="Ericsson Hilda"/>
                <a:ea typeface="+mn-ea"/>
                <a:cs typeface="Arial" panose="020B0604020202020204" pitchFamily="34" charset="0"/>
              </a:rPr>
              <a:t>e.g., stack canaries, CFI and more</a:t>
            </a:r>
            <a:endParaRPr lang="en-US" sz="2000" kern="1000" spc="-30" dirty="0">
              <a:solidFill>
                <a:srgbClr val="181818"/>
              </a:solidFill>
              <a:latin typeface="Ericsson Hild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2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734A3-2D83-4583-BB70-FB7D47923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73" y="405485"/>
            <a:ext cx="10521950" cy="1081088"/>
          </a:xfrm>
        </p:spPr>
        <p:txBody>
          <a:bodyPr/>
          <a:lstStyle/>
          <a:p>
            <a:r>
              <a:rPr lang="en-US" dirty="0" err="1"/>
              <a:t>SDRaD</a:t>
            </a:r>
            <a:r>
              <a:rPr lang="en-US" dirty="0"/>
              <a:t> High Level Idea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7A93F-87A6-4C7B-BB5A-89757BA1A568}"/>
              </a:ext>
            </a:extLst>
          </p:cNvPr>
          <p:cNvSpPr txBox="1"/>
          <p:nvPr/>
        </p:nvSpPr>
        <p:spPr>
          <a:xfrm>
            <a:off x="862987" y="3919617"/>
            <a:ext cx="3481026" cy="239636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200" b="0" i="0" u="none" strike="noStrike" kern="10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A vulnerable C application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756D4-8135-4741-B3EA-5AF686A60A98}"/>
              </a:ext>
            </a:extLst>
          </p:cNvPr>
          <p:cNvSpPr txBox="1"/>
          <p:nvPr/>
        </p:nvSpPr>
        <p:spPr>
          <a:xfrm>
            <a:off x="5814323" y="1690063"/>
            <a:ext cx="4887310" cy="3493639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57DFE-2EFE-4A13-89EF-8B3A57D46F36}"/>
              </a:ext>
            </a:extLst>
          </p:cNvPr>
          <p:cNvSpPr txBox="1"/>
          <p:nvPr/>
        </p:nvSpPr>
        <p:spPr>
          <a:xfrm>
            <a:off x="5946753" y="1789301"/>
            <a:ext cx="4622449" cy="3752194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r>
              <a:rPr lang="en-US" b="0" i="0" dirty="0">
                <a:effectLst/>
                <a:latin typeface="+mn-lt"/>
              </a:rPr>
              <a:t>The memory vulnerability (</a:t>
            </a:r>
            <a:r>
              <a:rPr lang="en-US" b="0" i="0" dirty="0">
                <a:effectLst/>
                <a:latin typeface="+mn-lt"/>
                <a:sym typeface="Wingdings" panose="05000000000000000000" pitchFamily="2" charset="2"/>
              </a:rPr>
              <a:t></a:t>
            </a:r>
            <a:r>
              <a:rPr lang="en-US" b="0" i="0" dirty="0">
                <a:effectLst/>
                <a:latin typeface="+mn-lt"/>
              </a:rPr>
              <a:t>) is triggered by input that exceeds the size of the input buffer</a:t>
            </a:r>
          </a:p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lang="en-US" b="0" i="0" dirty="0">
              <a:effectLst/>
              <a:latin typeface="+mn-lt"/>
            </a:endParaRPr>
          </a:p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r>
              <a:rPr lang="en-US" dirty="0">
                <a:latin typeface="+mn-lt"/>
              </a:rPr>
              <a:t>The corruption of stack frame eventually overflow into the main function's stack frame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br>
              <a:rPr lang="en-US" sz="2000" dirty="0"/>
            </a:br>
            <a:endParaRPr kumimoji="0" lang="en-US" sz="2000" b="0" i="0" u="none" strike="noStrike" kern="1000" cap="none" spc="-3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E9C31-6071-49C4-B058-2473FF7FC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73" y="1538095"/>
            <a:ext cx="5056126" cy="22934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16D8602-3DBE-4ADC-B272-247184D2EAE6}"/>
              </a:ext>
            </a:extLst>
          </p:cNvPr>
          <p:cNvSpPr/>
          <p:nvPr/>
        </p:nvSpPr>
        <p:spPr bwMode="auto">
          <a:xfrm>
            <a:off x="518613" y="1944201"/>
            <a:ext cx="1684721" cy="397291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226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PresentationTemplate2017">
  <a:themeElements>
    <a:clrScheme name="Ericsson">
      <a:dk1>
        <a:srgbClr val="181818"/>
      </a:dk1>
      <a:lt1>
        <a:srgbClr val="FFFFFF"/>
      </a:lt1>
      <a:dk2>
        <a:srgbClr val="181818"/>
      </a:dk2>
      <a:lt2>
        <a:srgbClr val="E0E0E0"/>
      </a:lt2>
      <a:accent1>
        <a:srgbClr val="0082F0"/>
      </a:accent1>
      <a:accent2>
        <a:srgbClr val="0FC373"/>
      </a:accent2>
      <a:accent3>
        <a:srgbClr val="AF78D2"/>
      </a:accent3>
      <a:accent4>
        <a:srgbClr val="FAD22D"/>
      </a:accent4>
      <a:accent5>
        <a:srgbClr val="FF8C0A"/>
      </a:accent5>
      <a:accent6>
        <a:srgbClr val="FF3232"/>
      </a:accent6>
      <a:hlink>
        <a:srgbClr val="0082F0"/>
      </a:hlink>
      <a:folHlink>
        <a:srgbClr val="040969"/>
      </a:folHlink>
    </a:clrScheme>
    <a:fontScheme name="Ericsson">
      <a:majorFont>
        <a:latin typeface="Ericsson Hilda Light"/>
        <a:ea typeface=""/>
        <a:cs typeface=""/>
      </a:majorFont>
      <a:minorFont>
        <a:latin typeface="Ericsson Hild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<a:prstTxWarp prst="textNoShape">
          <a:avLst/>
        </a:prstTxWarp>
        <a:noAutofit/>
      </a:bodyPr>
      <a:lstStyle>
        <a:defPPr marL="180000" indent="-180000" algn="l">
          <a:spcBef>
            <a:spcPts val="800"/>
          </a:spcBef>
          <a:buFont typeface="Ericsson Hilda" panose="00000500000000000000" pitchFamily="2" charset="0"/>
          <a:buChar char="●"/>
          <a:defRPr dirty="0" err="1" smtClean="0">
            <a:solidFill>
              <a:schemeClr val="bg1"/>
            </a:solidFill>
            <a:latin typeface="+mn-lt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/>
      <a:bodyPr vert="horz" wrap="square" lIns="72000" tIns="36000" rIns="72000" bIns="36000" rtlCol="0" anchor="t">
        <a:noAutofit/>
      </a:bodyPr>
      <a:lstStyle>
        <a:defPPr marL="180000" marR="0" indent="-180000" algn="l" defTabSz="914400" rtl="0" eaLnBrk="1" fontAlgn="base" latinLnBrk="0" hangingPunct="1">
          <a:lnSpc>
            <a:spcPct val="100000"/>
          </a:lnSpc>
          <a:spcBef>
            <a:spcPts val="800"/>
          </a:spcBef>
          <a:spcAft>
            <a:spcPct val="0"/>
          </a:spcAft>
          <a:buClrTx/>
          <a:buSzTx/>
          <a:buFont typeface="Ericsson Hilda" panose="00000500000000000000" pitchFamily="2" charset="0"/>
          <a:buChar char="●"/>
          <a:tabLst/>
          <a:defRPr kumimoji="0" sz="2000" b="0" i="0" u="none" strike="noStrike" kern="1000" cap="none" spc="-30" normalizeH="0" baseline="0" noProof="0" dirty="0" err="1" smtClean="0">
            <a:ln>
              <a:noFill/>
            </a:ln>
            <a:solidFill>
              <a:srgbClr val="181818"/>
            </a:solidFill>
            <a:effectLst/>
            <a:uLnTx/>
            <a:uFillTx/>
            <a:latin typeface="Ericsson Hilda"/>
            <a:ea typeface="+mn-ea"/>
            <a:cs typeface="+mn-cs"/>
          </a:defRPr>
        </a:defPPr>
      </a:lstStyle>
    </a:txDef>
  </a:objectDefaults>
  <a:extraClrSchemeLst>
    <a:extraClrScheme>
      <a:clrScheme name="Landscape2009 1">
        <a:dk1>
          <a:srgbClr val="58585A"/>
        </a:dk1>
        <a:lt1>
          <a:srgbClr val="FFFFFF"/>
        </a:lt1>
        <a:dk2>
          <a:srgbClr val="00285E"/>
        </a:dk2>
        <a:lt2>
          <a:srgbClr val="B1B3B4"/>
        </a:lt2>
        <a:accent1>
          <a:srgbClr val="89BA17"/>
        </a:accent1>
        <a:accent2>
          <a:srgbClr val="F08A00"/>
        </a:accent2>
        <a:accent3>
          <a:srgbClr val="FFFFFF"/>
        </a:accent3>
        <a:accent4>
          <a:srgbClr val="4A4A4C"/>
        </a:accent4>
        <a:accent5>
          <a:srgbClr val="C4D9AB"/>
        </a:accent5>
        <a:accent6>
          <a:srgbClr val="D97D00"/>
        </a:accent6>
        <a:hlink>
          <a:srgbClr val="00A9D4"/>
        </a:hlink>
        <a:folHlink>
          <a:srgbClr val="0062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Template2017.potx" id="{775AD81A-0AF6-45CB-889B-779F764C8091}" vid="{622262D2-9439-4A46-819E-379D679C13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Ericsson Hilda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Ericsson Hilda"/>
        <a:font script="Hebr" typeface="Ericsson Hild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ricsson Hilda"/>
        <a:font script="Uigh" typeface="Microsoft Uighur"/>
        <a:font script="Geor" typeface="Sylfaen"/>
        <a:font script="Armn" typeface="Ericsson Hilda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Ericsson Hild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Ericsson Hilda Light"/>
        <a:font script="Hebr" typeface="Ericsson Hilda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ricsson Hilda Light"/>
        <a:font script="Uigh" typeface="Microsoft Uighur"/>
        <a:font script="Geor" typeface="Sylfaen"/>
        <a:font script="Armn" typeface="Ericsson Hilda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Ericsson Hilda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Ericsson Hilda"/>
        <a:font script="Hebr" typeface="Ericsson Hild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ricsson Hilda"/>
        <a:font script="Uigh" typeface="Microsoft Uighur"/>
        <a:font script="Geor" typeface="Sylfaen"/>
        <a:font script="Armn" typeface="Ericsson Hild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Ericsson Hild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Ericsson Hilda"/>
        <a:font script="Hebr" typeface="Ericsson Hild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ricsson Hilda"/>
        <a:font script="Uigh" typeface="Microsoft Uighur"/>
        <a:font script="Geor" typeface="Sylfaen"/>
        <a:font script="Armn" typeface="Ericsson Hild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10.xml><?xml version="1.0" encoding="utf-8"?>
<TemplafySlideTemplateConfiguration><![CDATA[{"elementsMetadata":[],"documentContentValidatorConfiguration":{"enableDocumentContentValidator":false,"documentContentValidatorVersion":0},"slideId":"637027476704980324","enableDocumentContentUpdater":true,"version":"1.9"}]]></TemplafySlideTemplateConfiguration>
</file>

<file path=customXml/item11.xml><?xml version="1.0" encoding="utf-8"?>
<TemplafySlideTemplateConfiguration><![CDATA[{"documentContentValidatorConfiguration":{"enableDocumentContentValidator":false,"documentContentValidatorVersion":0},"elementsMetadata":[],"slideId":"637260122995618811","enableDocumentContentUpdater":true,"version":"1.9"}]]></TemplafySlideTemplate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TemplateConfiguration><![CDATA[{"elementsMetadata":[{"type":"shape","id":"aa04926c-c925-4420-be79-175ff19aec0c","elementConfiguration":{"inheritDimensions":"inheritNone","height":"1.34 cm","binding":"Form.LogoInsertion.Pplogoname","disableUpdates":false,"type":"image"}}],"transformationConfigurations":[{"language":"{{DocumentLanguage}}","disableUpdates":false,"type":"proofingLanguage"},{"propertyName":"FooterText","propertyValue":"true","disableUpdates":false,"type":"customDocumentProperty"},{"propertyName":"SecurityClass","propertyValue":"{{Form.ConfidentialityClass.Confidentiality}}","disableUpdates":false,"type":"customDocumentProperty"},{"propertyName":"ExtConf","propertyValue":"{{Form.ExternalConfidentialityLabel.ExternalConfidentiality}}","disableUpdates":false,"type":"customDocumentProperty"},{"propertyName":"Prepared","propertyValue":"{{Form.Prepared}}","disableUpdates":false,"type":"customDocumentProperty"},{"propertyName":"ApprovedBy","propertyValue":"{{Form.ApprovedBy}}","disableUpdates":false,"type":"customDocumentProperty"},{"propertyName":"DocNo","propertyValue":"{{Form.DocumentNumber}} {{Form.LanguageCode.LanguageCode}}","disableUpdates":false,"type":"customDocumentProperty"},{"propertyName":"Checked","propertyValue":"{{Form.Checked}}","disableUpdates":false,"type":"customDocumentProperty"},{"propertyName":"Date","propertyValue":"{{Form.Date}}","disableUpdates":false,"type":"customDocumentProperty"},{"propertyName":"Reference","propertyValue":"{{Form.Reference}}","disableUpdates":false,"type":"customDocumentProperty"},{"propertyName":"Title","propertyValue":"{{Form.DocumentTitle}}","disableUpdates":false,"type":"customDocumentProperty"},{"propertyName":"Keyword","propertyValue":"{{Form.Keywords}}","disableUpdates":false,"type":"customDocumentProperty"},{"propertyName":"DocumentType","propertyValue":"Presentation2011","disableUpdates":false,"type":"customDocumentProperty"},{"propertyName":"Language","propertyValue":"EnglishUS","disableUpdates":false,"type":"customDocumentProperty"},{"propertyName":"TemplateID","propertyValue":"FALSE","disableUpdates":false,"type":"customDocumentProperty"},{"propertyName":"ConfCtrl","propertyValue":"FALSE","disableUpdates":false,"type":"customDocumentProperty"},{"propertyName":"title","propertyValue":"{{Form.DocumentTitle}}","disableUpdates":false,"type":"documentProperty"},{"propertyName":"keywords","propertyValue":"{{Form.Keywords}}","disableUpdates":false,"type":"documentProperty"},{"propertyName":"creator","propertyValue":"{{Form.Prepared}}","disableUpdates":false,"type":"documentProperty"},{"propertyName":"DocTitle","propertyValue":"{{Form.DocTitle.DocTitle}}","disableUpdates":false,"type":"customDocumentProperty"},{"propertyName":"IsDocument","propertyValue":"{{Form.TemplateType.IsDocument}}","disableUpdates":false,"type":"customDocumentProperty"},{"propertyName":"IsPresentation","propertyValue":"{{Form.TemplateType.IsPresentation}}","disableUpdates":false,"type":"customDocumentProperty"},{"propertyName":"company","propertyValue":"Ericsson","disableUpdates":false,"type":"documentProperty"},{"propertyName":"PageNumberVisible","propertyValue":"{{Form.TotalPageNo.TotalPageNo_value}}","disableUpdates":false,"type":"customDocumentProperty"},{"propertyName":"Revision","propertyValue":"{{Form.Revision}}","disableUpdates":false,"type":"customDocumentProperty"},{"propertyName":"DocType","propertyValue":"{{Form.DocTypePresentation}}","disableUpdates":false,"type":"customDocumentProperty"},{"propertyName":"TemplateVersion","propertyValue":"R2A","disableUpdates":false,"type":"customDocumentProperty"},{"propertyName":"PackageNo","propertyValue":"LXA 119 603","disableUpdates":false,"type":"customDocumentProperty"},{"propertyName":"PackageVersion","propertyValue":"R6B","disableUpdates":false,"type":"customDocumentProperty"},{"propertyName":"TemplateName","propertyValue":"CXC 173 2731/1","disableUpdates":false,"type":"customDocumentProperty"},{"propertyName":"DocName","propertyValue":" ","disableUpdates":false,"type":"customDocumentProperty"},{"propertyName":"description","propertyValue":"{{Form.DocumentNumber}} {{Form.LanguageCode.LanguageCode}}\nRev {{Form.Revision}}","disableUpdates":false,"type":"documentProperty"}],"templateName":"","templateDescription":"","enableDocumentContentUpdater":true,"version":"1.9"}]]></Templafy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FormConfiguration><![CDATA[{"formFields":[{"required":true,"placeholder":"","lines":0,"helpTexts":{"prefix":"","postfix":""},"spacing":{},"type":"textBox","name":"DocumentTitle","label":"Document Title","fullyQualifiedName":"DocumentTitle"},{"dataSource":"Confidentiality","displayColumn":"confidentiality","hideIfNoUserInteractionRequired":false,"distinct":true,"required":true,"autoSelectFirstOption":false,"helpTexts":{"prefix":"","postfix":""},"spacing":{},"type":"dropDown","name":"ConfidentialityClass","label":"Confidentiality Class","fullyQualifiedName":"ConfidentialityClass"},{"dataSource":"External Confidentiality label","displayColumn":"externalConfidentiality","defaultValue":"1","hideIfNoUserInteractionRequired":false,"distinct":true,"required":false,"autoSelectFirstOption":false,"helpTexts":{"prefix":"","postfix":"If no external confidentiality class then please choose the blank value"},"spacing":{},"type":"dropDown","name":"ExternalConfidentialityLabel","label":"External Confidentiality label","fullyQualifiedName":"ExternalConfidentialityLabel"},{"column":"documentType","required":false,"placeholder":"","autoSelectFirstOption":false,"helpTexts":{"prefix":"","postfix":"If the document type differs from the default value, click on the X to delete and type/choose another type."},"spacing":{},"dataSource":"PowerPoint Document Type","type":"comboBox","name":"DocTypePresentation","label":"Document Type","fullyQualifiedName":"DocTypePresentation"},{"required":false,"placeholder":"","lines":0,"helpTexts":{"prefix":"","postfix":""},"spacing":{},"type":"textBox","name":"DocumentNumber","label":"Document Number","fullyQualifiedName":"DocumentNumber"},{"dataSource":"Language code","displayColumn":"showName","defaultValue":"1","hideIfNoUserInteractionRequired":false,"distinct":true,"required":false,"autoSelectFirstOption":false,"helpTexts":{"prefix":"","postfix":"The language code will be appended to the Document No."},"spacing":{},"type":"dropDown","name":"LanguageCode","label":"Language Code","fullyQualifiedName":"LanguageCode"},{"column":"revision","required":false,"placeholder":"","autoSelectFirstOption":false,"helpTexts":{"prefix":"","postfix":""},"spacing":{},"dataSource":"Revision","type":"comboBox","name":"Revision","label":"Revision","fullyQualifiedName":"Revision"},{"required":false,"helpTexts":{"prefix":"","postfix":""},"spacing":{},"type":"datePicker","name":"Date","label":"Date","fullyQualifiedName":"Date"},{"helpTexts":{"prefix":"","postfix":""},"spacing":{},"type":"heading","name":"FooterVisibilityOptions","label":"Footer Visibility Options","fullyQualifiedName":"FooterVisibilityOptions"},{"dataSource":"PPT FooterVisibility","displayColumn":"templateType","defaultValue":"1","hideIfNoUserInteractionRequired":false,"distinct":true,"required":true,"autoSelectFirstOption":false,"helpTexts":{"prefix":"","postfix":""},"spacing":{},"type":"dropDown","name":"TemplateType","label":"Is this a document or presentation?","fullyQualifiedName":"TemplateType"},{"dataSource":"PPT FooterVisibility","displayColumn":"docTitle_label","filter":{"column":"templateType","otherFieldName":"TemplateType","fullyQualifiedOtherFieldName":"TemplateType","otherFieldColumn":"TemplateType","formReference":"none","operator":"equals"},"hideIfNoUserInteractionRequired":false,"distinct":true,"required":false,"autoSelectFirstOption":true,"helpTexts":{"prefix":"","postfix":""},"spacing":{},"type":"dropDown","name":"DocTitle","label":"Show document title in footer?","fullyQualifiedName":"DocTitle"},{"dataSource":"PPT FooterVisibility","displayColumn":"totalPageNo_text","filter":{"column":"templateType","otherFieldName":"TemplateType","fullyQualifiedOtherFieldName":"TemplateType","otherFieldColumn":"TemplateType","formReference":"none","operator":"equals"},"hideIfNoUserInteractionRequired":false,"distinct":true,"required":false,"autoSelectFirstOption":true,"helpTexts":{"prefix":"","postfix":""},"spacing":{},"type":"dropDown","name":"TotalPageNo","label":"Page numbering","fullyQualifiedName":"TotalPageNo"},{"required":false,"placeholder":"","lines":0,"defaultValue":"{{UserProfile.Prepared}}","helpTexts":{"prefix":"","postfix":""},"spacing":{},"type":"textBox","name":"Prepared","label":"Prepared By (Subject Responsible)","fullyQualifiedName":"Prepared"},{"required":false,"placeholder":"","lines":0,"helpTexts":{"prefix":"","postfix":""},"spacing":{},"type":"textBox","name":"ApprovedBy","label":"Approved By (Document Responsible)","fullyQualifiedName":"ApprovedBy"},{"required":false,"placeholder":"","lines":0,"helpTexts":{"prefix":"","postfix":""},"spacing":{},"type":"textBox","name":"Checked","label":"Checked","fullyQualifiedName":"Checked"},{"required":false,"placeholder":"","lines":0,"helpTexts":{"prefix":"","postfix":""},"spacing":{},"type":"textBox","name":"Reference","label":"Reference","fullyQualifiedName":"Reference"},{"required":false,"placeholder":"","lines":0,"helpTexts":{"prefix":"","postfix":""},"spacing":{},"type":"textBox","name":"Keywords","label":"Keywords","fullyQualifiedName":"Keywords"}],"formDataEntries":[{"name":"DocumentTitle","value":"199XWEQF/XiL69T60u8AXg=="},{"name":"ConfidentialityClass","value":"cT/FOwTWaPknrhRlNMh4SQ=="},{"name":"ExternalConfidentialityLabel","value":"5wlu7ZdPxHQj1W0w+yTNSg=="},{"name":"DocTypePresentation","value":"tzu6Hb53LEDFeaU5mCHMFQ=="},{"name":"LanguageCode","value":"5wlu7ZdPxHQj1W0w+yTNSg=="},{"name":"Date","value":"/qJpu18XZEcPUsrTf5vLoQ=="},{"name":"TemplateType","value":"5wlu7ZdPxHQj1W0w+yTNSg=="},{"name":"DocTitle","value":"5wlu7ZdPxHQj1W0w+yTNSg=="},{"name":"TotalPageNo","value":"5wlu7ZdPxHQj1W0w+yTNSg=="},{"name":"Prepared","value":"pMfZXIlo4pG3SOeWtN1XyA=="}]}]]></TemplafyFormConfiguration>
</file>

<file path=customXml/item8.xml><?xml version="1.0" encoding="utf-8"?>
<TemplafySlideTemplateConfiguration><![CDATA[{"documentContentValidatorConfiguration":{"enableDocumentContentValidator":false,"documentContentValidatorVersion":0},"elementsMetadata":[],"slideId":"637260122995462646","enableDocumentContentUpdater":true,"version":"1.9"}]]></TemplafySlideTemplateConfiguration>
</file>

<file path=customXml/item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8661F604A9A64C9627B875CBEE0D49" ma:contentTypeVersion="15" ma:contentTypeDescription="Create a new document." ma:contentTypeScope="" ma:versionID="a479c757ef17ea2b01d6697cee2b70c6">
  <xsd:schema xmlns:xsd="http://www.w3.org/2001/XMLSchema" xmlns:xs="http://www.w3.org/2001/XMLSchema" xmlns:p="http://schemas.microsoft.com/office/2006/metadata/properties" xmlns:ns3="92e1255f-bb7b-4dc9-b051-584cc104eb44" xmlns:ns4="a6550eff-0fc9-443f-8e77-72cbcf778382" targetNamespace="http://schemas.microsoft.com/office/2006/metadata/properties" ma:root="true" ma:fieldsID="08df2d0f55032e4052d032aa8ec7ed1f" ns3:_="" ns4:_="">
    <xsd:import namespace="92e1255f-bb7b-4dc9-b051-584cc104eb44"/>
    <xsd:import namespace="a6550eff-0fc9-443f-8e77-72cbcf77838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e1255f-bb7b-4dc9-b051-584cc104eb4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50eff-0fc9-443f-8e77-72cbcf7783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F2EE69-0CCA-4F48-BE22-EC4A886C57A7}">
  <ds:schemaRefs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a6550eff-0fc9-443f-8e77-72cbcf778382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2e1255f-bb7b-4dc9-b051-584cc104eb44"/>
  </ds:schemaRefs>
</ds:datastoreItem>
</file>

<file path=customXml/itemProps10.xml><?xml version="1.0" encoding="utf-8"?>
<ds:datastoreItem xmlns:ds="http://schemas.openxmlformats.org/officeDocument/2006/customXml" ds:itemID="{C09F197C-6A49-47D0-B877-F88807989676}">
  <ds:schemaRefs/>
</ds:datastoreItem>
</file>

<file path=customXml/itemProps11.xml><?xml version="1.0" encoding="utf-8"?>
<ds:datastoreItem xmlns:ds="http://schemas.openxmlformats.org/officeDocument/2006/customXml" ds:itemID="{B67141C2-71E3-4A8C-B304-3B1CCB726A30}">
  <ds:schemaRefs/>
</ds:datastoreItem>
</file>

<file path=customXml/itemProps2.xml><?xml version="1.0" encoding="utf-8"?>
<ds:datastoreItem xmlns:ds="http://schemas.openxmlformats.org/officeDocument/2006/customXml" ds:itemID="{321AC13F-1070-4CD5-9797-CD3CC631801F}">
  <ds:schemaRefs/>
</ds:datastoreItem>
</file>

<file path=customXml/itemProps3.xml><?xml version="1.0" encoding="utf-8"?>
<ds:datastoreItem xmlns:ds="http://schemas.openxmlformats.org/officeDocument/2006/customXml" ds:itemID="{07958A4E-FAB1-42E4-B6B5-29B01F63F87B}">
  <ds:schemaRefs/>
</ds:datastoreItem>
</file>

<file path=customXml/itemProps4.xml><?xml version="1.0" encoding="utf-8"?>
<ds:datastoreItem xmlns:ds="http://schemas.openxmlformats.org/officeDocument/2006/customXml" ds:itemID="{B9AEDDE3-EA02-4A8F-B8F8-0606A0AA45FC}">
  <ds:schemaRefs/>
</ds:datastoreItem>
</file>

<file path=customXml/itemProps5.xml><?xml version="1.0" encoding="utf-8"?>
<ds:datastoreItem xmlns:ds="http://schemas.openxmlformats.org/officeDocument/2006/customXml" ds:itemID="{F5A7E41D-6E7F-4B05-AFAB-F540BD4C068B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97F10246-3E6F-46A5-8074-7804970F2AEF}">
  <ds:schemaRefs/>
</ds:datastoreItem>
</file>

<file path=customXml/itemProps7.xml><?xml version="1.0" encoding="utf-8"?>
<ds:datastoreItem xmlns:ds="http://schemas.openxmlformats.org/officeDocument/2006/customXml" ds:itemID="{D92C3DF5-A179-4E2D-BD20-07044B39171F}">
  <ds:schemaRefs/>
</ds:datastoreItem>
</file>

<file path=customXml/itemProps8.xml><?xml version="1.0" encoding="utf-8"?>
<ds:datastoreItem xmlns:ds="http://schemas.openxmlformats.org/officeDocument/2006/customXml" ds:itemID="{A8AEC84E-FBF7-42E2-A114-CA4D8CA6E400}">
  <ds:schemaRefs/>
</ds:datastoreItem>
</file>

<file path=customXml/itemProps9.xml><?xml version="1.0" encoding="utf-8"?>
<ds:datastoreItem xmlns:ds="http://schemas.openxmlformats.org/officeDocument/2006/customXml" ds:itemID="{A2258578-4028-422E-A2BB-56A6BD2305EC}">
  <ds:schemaRefs>
    <ds:schemaRef ds:uri="92e1255f-bb7b-4dc9-b051-584cc104eb44"/>
    <ds:schemaRef ds:uri="a6550eff-0fc9-443f-8e77-72cbcf77838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PresentationTemplate2017</Template>
  <TotalTime>20107</TotalTime>
  <Words>1592</Words>
  <Application>Microsoft Office PowerPoint</Application>
  <PresentationFormat>Widescreen</PresentationFormat>
  <Paragraphs>296</Paragraphs>
  <Slides>22</Slides>
  <Notes>13</Notes>
  <HiddenSlides>3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Consolas</vt:lpstr>
      <vt:lpstr>Arial</vt:lpstr>
      <vt:lpstr>Segoe UI</vt:lpstr>
      <vt:lpstr>Ericsson Technical Icons</vt:lpstr>
      <vt:lpstr>Ericsson Hilda Light</vt:lpstr>
      <vt:lpstr>Courier New</vt:lpstr>
      <vt:lpstr>Calibri</vt:lpstr>
      <vt:lpstr>Ericsson Hilda</vt:lpstr>
      <vt:lpstr>PresentationTemplate2017</vt:lpstr>
      <vt:lpstr>Rewind &amp; Discard: Improving Software Resilience using Isolated Domains  </vt:lpstr>
      <vt:lpstr>Memory-related run-time attacks</vt:lpstr>
      <vt:lpstr>Limitations of current defenses</vt:lpstr>
      <vt:lpstr>Problem Statement</vt:lpstr>
      <vt:lpstr>Secure Rewind and Discard with Isolated Domains</vt:lpstr>
      <vt:lpstr>Protection Keys for Userspace (PKU)</vt:lpstr>
      <vt:lpstr>PKU Availability </vt:lpstr>
      <vt:lpstr>Implementation: Library for Secure Domain Rewind and Discard (SDRaD) </vt:lpstr>
      <vt:lpstr>SDRaD High Level Idea</vt:lpstr>
      <vt:lpstr>SDRaD High Level Idea</vt:lpstr>
      <vt:lpstr>SDRaD High Level Idea</vt:lpstr>
      <vt:lpstr>Case Study: Memcached</vt:lpstr>
      <vt:lpstr>Memcached- SDRaD</vt:lpstr>
      <vt:lpstr> </vt:lpstr>
      <vt:lpstr>SDRaD Performance Evaluation</vt:lpstr>
      <vt:lpstr>SDRaD Performance Evaluation: Memcached</vt:lpstr>
      <vt:lpstr>SDRaD Performance Evaluation: Memcached</vt:lpstr>
      <vt:lpstr>In summary </vt:lpstr>
      <vt:lpstr>PowerPoint Presentation</vt:lpstr>
      <vt:lpstr>User perspective: SDRaD API</vt:lpstr>
      <vt:lpstr>Memcached</vt:lpstr>
      <vt:lpstr>SDRaD General Overview</vt:lpstr>
    </vt:vector>
  </TitlesOfParts>
  <Company>Ericsson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SDROB</dc:title>
  <dc:creator>Merve Gulmez</dc:creator>
  <cp:keywords/>
  <dc:description>Rev</dc:description>
  <cp:lastModifiedBy>Merve Gülmez</cp:lastModifiedBy>
  <cp:revision>2</cp:revision>
  <dcterms:created xsi:type="dcterms:W3CDTF">2019-04-23T15:12:54Z</dcterms:created>
  <dcterms:modified xsi:type="dcterms:W3CDTF">2023-08-11T09:51:45Z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Category">
    <vt:lpwstr> </vt:lpwstr>
  </property>
  <property fmtid="{D5CDD505-2E9C-101B-9397-08002B2CF9AE}" pid="3" name="TemplateIdentity">
    <vt:lpwstr> </vt:lpwstr>
  </property>
  <property fmtid="{D5CDD505-2E9C-101B-9397-08002B2CF9AE}" pid="4" name="DocName">
    <vt:lpwstr> </vt:lpwstr>
  </property>
  <property fmtid="{D5CDD505-2E9C-101B-9397-08002B2CF9AE}" pid="5" name="ContentTypeId">
    <vt:lpwstr>0x0101002C8661F604A9A64C9627B875CBEE0D49</vt:lpwstr>
  </property>
  <property fmtid="{D5CDD505-2E9C-101B-9397-08002B2CF9AE}" pid="6" name="DocumentDataTemplate">
    <vt:lpwstr>true</vt:lpwstr>
  </property>
  <property fmtid="{D5CDD505-2E9C-101B-9397-08002B2CF9AE}" pid="7" name="BSubject">
    <vt:lpwstr> </vt:lpwstr>
  </property>
  <property fmtid="{D5CDD505-2E9C-101B-9397-08002B2CF9AE}" pid="8" name="TemplafyTimeStamp">
    <vt:lpwstr>2020-05-25T15:19:59.4129898Z</vt:lpwstr>
  </property>
  <property fmtid="{D5CDD505-2E9C-101B-9397-08002B2CF9AE}" pid="9" name="TemplafyTenantId">
    <vt:lpwstr>ericsson</vt:lpwstr>
  </property>
  <property fmtid="{D5CDD505-2E9C-101B-9397-08002B2CF9AE}" pid="10" name="TemplafyTemplateId">
    <vt:lpwstr>637037983894866703</vt:lpwstr>
  </property>
  <property fmtid="{D5CDD505-2E9C-101B-9397-08002B2CF9AE}" pid="11" name="TemplafyUserProfileId">
    <vt:lpwstr>638224982924655721</vt:lpwstr>
  </property>
  <property fmtid="{D5CDD505-2E9C-101B-9397-08002B2CF9AE}" pid="12" name="TemplafyLanguageCode">
    <vt:lpwstr>en-US</vt:lpwstr>
  </property>
  <property fmtid="{D5CDD505-2E9C-101B-9397-08002B2CF9AE}" pid="13" name="FooterText">
    <vt:lpwstr>true</vt:lpwstr>
  </property>
  <property fmtid="{D5CDD505-2E9C-101B-9397-08002B2CF9AE}" pid="14" name="SecurityClass">
    <vt:lpwstr>Open</vt:lpwstr>
  </property>
  <property fmtid="{D5CDD505-2E9C-101B-9397-08002B2CF9AE}" pid="15" name="ExtConf">
    <vt:lpwstr/>
  </property>
  <property fmtid="{D5CDD505-2E9C-101B-9397-08002B2CF9AE}" pid="16" name="Prepared">
    <vt:lpwstr>Merve Gulmez</vt:lpwstr>
  </property>
  <property fmtid="{D5CDD505-2E9C-101B-9397-08002B2CF9AE}" pid="17" name="ApprovedBy">
    <vt:lpwstr/>
  </property>
  <property fmtid="{D5CDD505-2E9C-101B-9397-08002B2CF9AE}" pid="18" name="DocNo">
    <vt:lpwstr> </vt:lpwstr>
  </property>
  <property fmtid="{D5CDD505-2E9C-101B-9397-08002B2CF9AE}" pid="19" name="Checked">
    <vt:lpwstr/>
  </property>
  <property fmtid="{D5CDD505-2E9C-101B-9397-08002B2CF9AE}" pid="20" name="Date">
    <vt:lpwstr>2023-06-29</vt:lpwstr>
  </property>
  <property fmtid="{D5CDD505-2E9C-101B-9397-08002B2CF9AE}" pid="21" name="Reference">
    <vt:lpwstr/>
  </property>
  <property fmtid="{D5CDD505-2E9C-101B-9397-08002B2CF9AE}" pid="22" name="Title">
    <vt:lpwstr>SDROB</vt:lpwstr>
  </property>
  <property fmtid="{D5CDD505-2E9C-101B-9397-08002B2CF9AE}" pid="23" name="Keyword">
    <vt:lpwstr/>
  </property>
  <property fmtid="{D5CDD505-2E9C-101B-9397-08002B2CF9AE}" pid="24" name="DocumentType">
    <vt:lpwstr>Presentation2011</vt:lpwstr>
  </property>
  <property fmtid="{D5CDD505-2E9C-101B-9397-08002B2CF9AE}" pid="25" name="Language">
    <vt:lpwstr>EnglishUS</vt:lpwstr>
  </property>
  <property fmtid="{D5CDD505-2E9C-101B-9397-08002B2CF9AE}" pid="26" name="TemplateID">
    <vt:lpwstr>FALSE</vt:lpwstr>
  </property>
  <property fmtid="{D5CDD505-2E9C-101B-9397-08002B2CF9AE}" pid="27" name="ConfCtrl">
    <vt:lpwstr>FALSE</vt:lpwstr>
  </property>
  <property fmtid="{D5CDD505-2E9C-101B-9397-08002B2CF9AE}" pid="28" name="DocTitle">
    <vt:lpwstr>false</vt:lpwstr>
  </property>
  <property fmtid="{D5CDD505-2E9C-101B-9397-08002B2CF9AE}" pid="29" name="IsDocument">
    <vt:lpwstr>true</vt:lpwstr>
  </property>
  <property fmtid="{D5CDD505-2E9C-101B-9397-08002B2CF9AE}" pid="30" name="IsPresentation">
    <vt:lpwstr>false</vt:lpwstr>
  </property>
  <property fmtid="{D5CDD505-2E9C-101B-9397-08002B2CF9AE}" pid="31" name="PageNumberVisible">
    <vt:lpwstr>PageXY</vt:lpwstr>
  </property>
  <property fmtid="{D5CDD505-2E9C-101B-9397-08002B2CF9AE}" pid="32" name="Revision">
    <vt:lpwstr/>
  </property>
  <property fmtid="{D5CDD505-2E9C-101B-9397-08002B2CF9AE}" pid="33" name="DocType">
    <vt:lpwstr>Presentation</vt:lpwstr>
  </property>
  <property fmtid="{D5CDD505-2E9C-101B-9397-08002B2CF9AE}" pid="34" name="TemplateVersion">
    <vt:lpwstr>R2A</vt:lpwstr>
  </property>
  <property fmtid="{D5CDD505-2E9C-101B-9397-08002B2CF9AE}" pid="35" name="PackageNo">
    <vt:lpwstr>LXA 119 603</vt:lpwstr>
  </property>
  <property fmtid="{D5CDD505-2E9C-101B-9397-08002B2CF9AE}" pid="36" name="PackageVersion">
    <vt:lpwstr>R6B</vt:lpwstr>
  </property>
  <property fmtid="{D5CDD505-2E9C-101B-9397-08002B2CF9AE}" pid="37" name="TemplateName">
    <vt:lpwstr>CXC 173 2731/1</vt:lpwstr>
  </property>
</Properties>
</file>